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4419600"/>
          </a:xfrm>
        </p:spPr>
        <p:txBody>
          <a:bodyPr>
            <a:normAutofit/>
          </a:bodyPr>
          <a:lstStyle/>
          <a:p>
            <a:r>
              <a:rPr lang="ar-IQ" dirty="0" smtClean="0"/>
              <a:t>مادة الاحتمالات المتقدمة</a:t>
            </a:r>
            <a:br>
              <a:rPr lang="ar-IQ" dirty="0" smtClean="0"/>
            </a:br>
            <a:r>
              <a:rPr lang="ar-IQ" dirty="0" smtClean="0"/>
              <a:t>لطلبة كلية التربية الاساسية /قسم </a:t>
            </a:r>
            <a:br>
              <a:rPr lang="ar-IQ" dirty="0" smtClean="0"/>
            </a:br>
            <a:r>
              <a:rPr lang="ar-IQ" dirty="0" smtClean="0"/>
              <a:t>الرياضيات /المرحلة الثانية </a:t>
            </a:r>
            <a:br>
              <a:rPr lang="ar-IQ" dirty="0" smtClean="0"/>
            </a:br>
            <a:r>
              <a:rPr lang="ar-IQ" dirty="0" smtClean="0"/>
              <a:t>اعداد</a:t>
            </a:r>
            <a:br>
              <a:rPr lang="ar-IQ" dirty="0" smtClean="0"/>
            </a:br>
            <a:r>
              <a:rPr lang="ar-IQ" dirty="0" smtClean="0"/>
              <a:t>م.م اسراء عامر</a:t>
            </a:r>
            <a:endParaRPr lang="en-US" dirty="0"/>
          </a:p>
        </p:txBody>
      </p:sp>
    </p:spTree>
    <p:extLst>
      <p:ext uri="{BB962C8B-B14F-4D97-AF65-F5344CB8AC3E}">
        <p14:creationId xmlns:p14="http://schemas.microsoft.com/office/powerpoint/2010/main" val="7623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دالة الكثافة الاحتمالية للمتغير العشوائي المستمر</a:t>
            </a:r>
            <a:endParaRPr lang="en-US" dirty="0"/>
          </a:p>
        </p:txBody>
      </p:sp>
      <p:sp>
        <p:nvSpPr>
          <p:cNvPr id="3" name="Content Placeholder 2"/>
          <p:cNvSpPr>
            <a:spLocks noGrp="1"/>
          </p:cNvSpPr>
          <p:nvPr>
            <p:ph idx="1"/>
          </p:nvPr>
        </p:nvSpPr>
        <p:spPr/>
        <p:txBody>
          <a:bodyPr/>
          <a:lstStyle/>
          <a:p>
            <a:pPr marL="0" indent="0" algn="r" rtl="1">
              <a:buNone/>
            </a:pPr>
            <a:r>
              <a:rPr lang="ar-IQ" dirty="0" smtClean="0"/>
              <a:t>ليكن </a:t>
            </a:r>
            <a:r>
              <a:rPr lang="en-US" dirty="0" smtClean="0"/>
              <a:t>X</a:t>
            </a:r>
            <a:r>
              <a:rPr lang="ar-IQ" dirty="0" smtClean="0"/>
              <a:t> متغير عشوائي مستمر وتكون الدالة </a:t>
            </a:r>
            <a:r>
              <a:rPr lang="en-US" dirty="0" smtClean="0"/>
              <a:t>f(x)</a:t>
            </a:r>
            <a:r>
              <a:rPr lang="ar-IQ" dirty="0" smtClean="0"/>
              <a:t> دالة الكثافة الاحتمالية اذا حققت الشروط التالية :</a:t>
            </a:r>
          </a:p>
          <a:p>
            <a:pPr marL="0" indent="0" algn="r" rtl="1">
              <a:buNone/>
            </a:pPr>
            <a:r>
              <a:rPr lang="ar-IQ" dirty="0" smtClean="0"/>
              <a:t>1- الدالة </a:t>
            </a:r>
            <a:r>
              <a:rPr lang="en-US" dirty="0" smtClean="0"/>
              <a:t>f(x)</a:t>
            </a:r>
            <a:r>
              <a:rPr lang="ar-IQ" dirty="0" smtClean="0"/>
              <a:t> موجبة داخل المدى (</a:t>
            </a:r>
            <a:r>
              <a:rPr lang="en-US" dirty="0" err="1" smtClean="0"/>
              <a:t>a,b</a:t>
            </a:r>
            <a:r>
              <a:rPr lang="ar-IQ" dirty="0" smtClean="0"/>
              <a:t>) .</a:t>
            </a:r>
          </a:p>
          <a:p>
            <a:pPr marL="0" indent="0" algn="r" rtl="1">
              <a:buNone/>
            </a:pPr>
            <a:r>
              <a:rPr lang="ar-IQ" dirty="0" smtClean="0"/>
              <a:t>2- التكامل على حدود المتغير من الحد الادنى </a:t>
            </a:r>
            <a:r>
              <a:rPr lang="en-US" dirty="0" smtClean="0"/>
              <a:t>a</a:t>
            </a:r>
            <a:r>
              <a:rPr lang="ar-IQ" dirty="0" smtClean="0"/>
              <a:t> حتى الحد الاعلى </a:t>
            </a:r>
            <a:r>
              <a:rPr lang="en-US" dirty="0" smtClean="0"/>
              <a:t> b</a:t>
            </a:r>
            <a:r>
              <a:rPr lang="ar-IQ" dirty="0" smtClean="0"/>
              <a:t>يعبر عن مجموع الاحتمالات الكلية لذا يساوي الواحد الصحيح .</a:t>
            </a:r>
            <a:endParaRPr lang="en-US" dirty="0"/>
          </a:p>
        </p:txBody>
      </p:sp>
    </p:spTree>
    <p:extLst>
      <p:ext uri="{BB962C8B-B14F-4D97-AF65-F5344CB8AC3E}">
        <p14:creationId xmlns:p14="http://schemas.microsoft.com/office/powerpoint/2010/main" val="145245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دالة التوزيع الاحتمالية التجميعية للمتغير العشوائي المستمر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r" rtl="1">
                  <a:buNone/>
                </a:pPr>
                <a:r>
                  <a:rPr lang="ar-IQ" dirty="0" smtClean="0"/>
                  <a:t>يرمز لهذه الدالة بالرمز </a:t>
                </a:r>
                <a14:m>
                  <m:oMath xmlns:m="http://schemas.openxmlformats.org/officeDocument/2006/math">
                    <m:r>
                      <a:rPr lang="en-US" b="0" i="1" smtClean="0">
                        <a:latin typeface="Cambria Math"/>
                      </a:rPr>
                      <m:t>𝐹</m:t>
                    </m:r>
                    <m:d>
                      <m:dPr>
                        <m:ctrlPr>
                          <a:rPr lang="en-US" b="0" i="1" smtClean="0">
                            <a:latin typeface="Cambria Math"/>
                          </a:rPr>
                        </m:ctrlPr>
                      </m:dPr>
                      <m:e>
                        <m:r>
                          <a:rPr lang="en-US" b="0" i="1" smtClean="0">
                            <a:latin typeface="Cambria Math"/>
                          </a:rPr>
                          <m:t>𝑥</m:t>
                        </m:r>
                      </m:e>
                    </m:d>
                    <m:r>
                      <a:rPr lang="ar-IQ" b="0" i="1" smtClean="0">
                        <a:latin typeface="Cambria Math"/>
                      </a:rPr>
                      <m:t> </m:t>
                    </m:r>
                  </m:oMath>
                </a14:m>
                <a:r>
                  <a:rPr lang="ar-IQ" dirty="0" smtClean="0"/>
                  <a:t>  وتسمى دالة التوزيع </a:t>
                </a:r>
              </a:p>
              <a:p>
                <a:pPr marL="0" indent="0" algn="r" rtl="1">
                  <a:buNone/>
                </a:pPr>
                <a:r>
                  <a:rPr lang="ar-IQ" dirty="0" smtClean="0"/>
                  <a:t>التجميعية للمتغير العشوائي </a:t>
                </a:r>
                <a14:m>
                  <m:oMath xmlns:m="http://schemas.openxmlformats.org/officeDocument/2006/math">
                    <m:r>
                      <a:rPr lang="en-US" b="0" i="1" smtClean="0">
                        <a:latin typeface="Cambria Math"/>
                      </a:rPr>
                      <m:t>𝑋</m:t>
                    </m:r>
                  </m:oMath>
                </a14:m>
                <a:r>
                  <a:rPr lang="ar-IQ" dirty="0" smtClean="0"/>
                  <a:t> وتحسب بايجاد الاحتمال :</a:t>
                </a:r>
              </a:p>
              <a:p>
                <a:pPr marL="0" indent="0" algn="l">
                  <a:buNone/>
                </a:pPr>
                <a14:m>
                  <m:oMath xmlns:m="http://schemas.openxmlformats.org/officeDocument/2006/math">
                    <m:r>
                      <a:rPr lang="en-US" b="0" i="1" smtClean="0">
                        <a:latin typeface="Cambria Math"/>
                      </a:rPr>
                      <m:t>𝐹</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𝑃</m:t>
                    </m:r>
                    <m:r>
                      <a:rPr lang="en-US" b="0" i="1" smtClean="0">
                        <a:latin typeface="Cambria Math"/>
                      </a:rPr>
                      <m:t>(</m:t>
                    </m:r>
                    <m:r>
                      <a:rPr lang="en-US" b="0" i="1" smtClean="0">
                        <a:latin typeface="Cambria Math"/>
                      </a:rPr>
                      <m:t>𝑋</m:t>
                    </m:r>
                    <m:r>
                      <a:rPr lang="en-US" b="0"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oMath>
                </a14:m>
                <a:r>
                  <a:rPr lang="en-US" dirty="0" smtClean="0"/>
                  <a:t> = </a:t>
                </a:r>
                <a14:m>
                  <m:oMath xmlns:m="http://schemas.openxmlformats.org/officeDocument/2006/math">
                    <m:nary>
                      <m:naryPr>
                        <m:ctrlPr>
                          <a:rPr lang="en-US" i="1" smtClean="0">
                            <a:latin typeface="Cambria Math"/>
                          </a:rPr>
                        </m:ctrlPr>
                      </m:naryPr>
                      <m:sub>
                        <m:r>
                          <m:rPr>
                            <m:brk m:alnAt="23"/>
                          </m:rPr>
                          <a:rPr lang="en-US" b="0" i="1" smtClean="0">
                            <a:latin typeface="Cambria Math"/>
                          </a:rPr>
                          <m:t>−</m:t>
                        </m:r>
                        <m:r>
                          <a:rPr lang="en-US" i="1" smtClean="0">
                            <a:latin typeface="Cambria Math"/>
                            <a:ea typeface="Cambria Math"/>
                          </a:rPr>
                          <m:t>∞</m:t>
                        </m:r>
                      </m:sub>
                      <m:sup>
                        <m:r>
                          <a:rPr lang="en-US" b="0" i="1" smtClean="0">
                            <a:latin typeface="Cambria Math"/>
                          </a:rPr>
                          <m:t>𝑥</m:t>
                        </m:r>
                      </m:sup>
                      <m:e>
                        <m:r>
                          <a:rPr lang="en-US" b="0" i="1" smtClean="0">
                            <a:latin typeface="Cambria Math"/>
                          </a:rPr>
                          <m:t>𝑓</m:t>
                        </m:r>
                        <m:r>
                          <a:rPr lang="en-US" b="0" i="1" smtClean="0">
                            <a:latin typeface="Cambria Math"/>
                          </a:rPr>
                          <m:t>(</m:t>
                        </m:r>
                        <m:r>
                          <a:rPr lang="en-US" b="0" i="1" smtClean="0">
                            <a:latin typeface="Cambria Math"/>
                          </a:rPr>
                          <m:t>𝑡</m:t>
                        </m:r>
                        <m:r>
                          <a:rPr lang="en-US" b="0" i="1" smtClean="0">
                            <a:latin typeface="Cambria Math"/>
                          </a:rPr>
                          <m:t>)</m:t>
                        </m:r>
                      </m:e>
                    </m:nary>
                    <m:r>
                      <m:rPr>
                        <m:sty m:val="p"/>
                      </m:rPr>
                      <a:rPr lang="en-US" b="0" i="0" smtClean="0">
                        <a:latin typeface="Cambria Math"/>
                      </a:rPr>
                      <m:t>dt</m:t>
                    </m:r>
                  </m:oMath>
                </a14:m>
                <a:endParaRPr lang="ar-IQ" b="0" dirty="0" smtClean="0"/>
              </a:p>
              <a:p>
                <a:pPr marL="0" indent="0" algn="r" rtl="1">
                  <a:buNone/>
                </a:pPr>
                <a:r>
                  <a:rPr lang="ar-IQ" dirty="0" smtClean="0"/>
                  <a:t>من خواص هذه الدالة </a:t>
                </a:r>
              </a:p>
              <a:p>
                <a:pPr marL="0" indent="0" algn="r" rtl="1">
                  <a:buNone/>
                </a:pPr>
                <a:r>
                  <a:rPr lang="ar-IQ" dirty="0" smtClean="0"/>
                  <a:t>1-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m:t>
                            </m:r>
                            <m:r>
                              <a:rPr lang="en-US" b="0" i="1" smtClean="0">
                                <a:latin typeface="Cambria Math"/>
                                <a:ea typeface="Cambria Math"/>
                              </a:rPr>
                              <m:t>∞</m:t>
                            </m:r>
                          </m:lim>
                        </m:limLow>
                      </m:fName>
                      <m:e>
                        <m:r>
                          <a:rPr lang="en-US" b="0" i="1" smtClean="0">
                            <a:latin typeface="Cambria Math"/>
                          </a:rPr>
                          <m:t>𝐹</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1</m:t>
                        </m:r>
                      </m:e>
                    </m:func>
                  </m:oMath>
                </a14:m>
                <a:r>
                  <a:rPr lang="ar-IQ" dirty="0" smtClean="0"/>
                  <a:t> و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m:t>
                            </m:r>
                            <m:r>
                              <a:rPr lang="en-US" b="0" i="1" smtClean="0">
                                <a:latin typeface="Cambria Math"/>
                                <a:ea typeface="Cambria Math"/>
                              </a:rPr>
                              <m:t>∞</m:t>
                            </m:r>
                          </m:lim>
                        </m:limLow>
                      </m:fName>
                      <m:e>
                        <m:r>
                          <a:rPr lang="en-US" b="0" i="1" smtClean="0">
                            <a:latin typeface="Cambria Math"/>
                          </a:rPr>
                          <m:t>𝐹</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0</m:t>
                        </m:r>
                      </m:e>
                    </m:func>
                  </m:oMath>
                </a14:m>
                <a:endParaRPr lang="ar-IQ" dirty="0" smtClean="0"/>
              </a:p>
              <a:p>
                <a:pPr marL="0" indent="0" algn="r" rtl="1">
                  <a:buNone/>
                </a:pPr>
                <a:r>
                  <a:rPr lang="ar-IQ" dirty="0" smtClean="0"/>
                  <a:t>2- الدالة </a:t>
                </a:r>
                <a14:m>
                  <m:oMath xmlns:m="http://schemas.openxmlformats.org/officeDocument/2006/math">
                    <m:r>
                      <a:rPr lang="en-US" b="0" i="1" smtClean="0">
                        <a:latin typeface="Cambria Math"/>
                      </a:rPr>
                      <m:t>𝐹</m:t>
                    </m:r>
                    <m:d>
                      <m:dPr>
                        <m:ctrlPr>
                          <a:rPr lang="en-US" b="0" i="1" smtClean="0">
                            <a:latin typeface="Cambria Math"/>
                          </a:rPr>
                        </m:ctrlPr>
                      </m:dPr>
                      <m:e>
                        <m:r>
                          <a:rPr lang="en-US" b="0" i="1" smtClean="0">
                            <a:latin typeface="Cambria Math"/>
                          </a:rPr>
                          <m:t>𝑥</m:t>
                        </m:r>
                      </m:e>
                    </m:d>
                    <m:r>
                      <a:rPr lang="ar-IQ" b="0" i="1" smtClean="0">
                        <a:latin typeface="Cambria Math"/>
                      </a:rPr>
                      <m:t> </m:t>
                    </m:r>
                  </m:oMath>
                </a14:m>
                <a:r>
                  <a:rPr lang="ar-IQ" dirty="0" smtClean="0"/>
                  <a:t> دالة متزايدة بالنسبة للمتغير </a:t>
                </a:r>
                <a14:m>
                  <m:oMath xmlns:m="http://schemas.openxmlformats.org/officeDocument/2006/math">
                    <m:r>
                      <a:rPr lang="en-US" b="0" i="1" smtClean="0">
                        <a:latin typeface="Cambria Math"/>
                      </a:rPr>
                      <m:t>𝑥</m:t>
                    </m:r>
                  </m:oMath>
                </a14:m>
                <a:r>
                  <a:rPr lang="ar-IQ" dirty="0" smtClean="0"/>
                  <a:t> .</a:t>
                </a:r>
              </a:p>
              <a:p>
                <a:pPr marL="0" indent="0" algn="r" rtl="1">
                  <a:buNone/>
                </a:pPr>
                <a:endParaRPr lang="ar-IQ" dirty="0" smtClean="0"/>
              </a:p>
              <a:p>
                <a:pPr marL="0" indent="0" algn="r" rtl="1">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2" r="-1926"/>
                </a:stretch>
              </a:blipFill>
            </p:spPr>
            <p:txBody>
              <a:bodyPr/>
              <a:lstStyle/>
              <a:p>
                <a:r>
                  <a:rPr lang="en-US">
                    <a:noFill/>
                  </a:rPr>
                  <a:t> </a:t>
                </a:r>
              </a:p>
            </p:txBody>
          </p:sp>
        </mc:Fallback>
      </mc:AlternateContent>
    </p:spTree>
    <p:extLst>
      <p:ext uri="{BB962C8B-B14F-4D97-AF65-F5344CB8AC3E}">
        <p14:creationId xmlns:p14="http://schemas.microsoft.com/office/powerpoint/2010/main" val="2105095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التوقع الرياضي</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4525963"/>
              </a:xfrm>
            </p:spPr>
            <p:txBody>
              <a:bodyPr/>
              <a:lstStyle/>
              <a:p>
                <a:pPr marL="0" indent="0" algn="r" rtl="1">
                  <a:buNone/>
                </a:pPr>
                <a:r>
                  <a:rPr lang="ar-IQ" dirty="0" smtClean="0"/>
                  <a:t>التوقع الرياضي للمتغير العشوائي المتقطع</a:t>
                </a:r>
                <a:endParaRPr lang="en-US" dirty="0" smtClean="0"/>
              </a:p>
              <a:p>
                <a:pPr marL="0" indent="0" algn="r" rtl="1">
                  <a:buNone/>
                </a:pPr>
                <a:endParaRPr lang="ar-IQ" dirty="0" smtClean="0"/>
              </a:p>
              <a:p>
                <a:pPr marL="0" indent="0" algn="just" rtl="1">
                  <a:buNone/>
                </a:pPr>
                <a:r>
                  <a:rPr lang="ar-IQ" dirty="0" smtClean="0"/>
                  <a:t>ليكن </a:t>
                </a:r>
                <a14:m>
                  <m:oMath xmlns:m="http://schemas.openxmlformats.org/officeDocument/2006/math">
                    <m:r>
                      <a:rPr lang="en-US" b="0" i="1" smtClean="0">
                        <a:latin typeface="Cambria Math"/>
                      </a:rPr>
                      <m:t>𝑋</m:t>
                    </m:r>
                  </m:oMath>
                </a14:m>
                <a:r>
                  <a:rPr lang="ar-IQ" dirty="0" smtClean="0"/>
                  <a:t> متغيرا عشوائيا متقطعا له دالة التوزيع </a:t>
                </a:r>
              </a:p>
              <a:p>
                <a:pPr marL="0" indent="0" algn="just" rtl="1">
                  <a:buNone/>
                </a:pPr>
                <a:r>
                  <a:rPr lang="ar-IQ" dirty="0" smtClean="0"/>
                  <a:t>الاحتمالي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oMath>
                </a14:m>
                <a:r>
                  <a:rPr lang="ar-IQ" dirty="0" smtClean="0"/>
                  <a:t> على الفضاء </a:t>
                </a:r>
                <a14:m>
                  <m:oMath xmlns:m="http://schemas.openxmlformats.org/officeDocument/2006/math">
                    <m:sSub>
                      <m:sSubPr>
                        <m:ctrlPr>
                          <a:rPr lang="ar-IQ" i="1" smtClean="0">
                            <a:latin typeface="Cambria Math"/>
                          </a:rPr>
                        </m:ctrlPr>
                      </m:sSubPr>
                      <m:e>
                        <m:r>
                          <a:rPr lang="en-US" b="0" i="1" smtClean="0">
                            <a:latin typeface="Cambria Math"/>
                          </a:rPr>
                          <m:t>𝑅</m:t>
                        </m:r>
                      </m:e>
                      <m:sub>
                        <m:r>
                          <a:rPr lang="en-US" b="0" i="1" smtClean="0">
                            <a:latin typeface="Cambria Math"/>
                          </a:rPr>
                          <m:t>𝑥</m:t>
                        </m:r>
                      </m:sub>
                    </m:sSub>
                  </m:oMath>
                </a14:m>
                <a:r>
                  <a:rPr lang="ar-IQ" dirty="0" smtClean="0"/>
                  <a:t> فان التوقع الى </a:t>
                </a:r>
                <a14:m>
                  <m:oMath xmlns:m="http://schemas.openxmlformats.org/officeDocument/2006/math">
                    <m:r>
                      <a:rPr lang="en-US" b="0" i="1" smtClean="0">
                        <a:latin typeface="Cambria Math"/>
                      </a:rPr>
                      <m:t>𝑥</m:t>
                    </m:r>
                  </m:oMath>
                </a14:m>
                <a:endParaRPr lang="en-US" dirty="0" smtClean="0"/>
              </a:p>
              <a:p>
                <a:pPr marL="0" indent="0" algn="just" rtl="1">
                  <a:buNone/>
                </a:pPr>
                <a:r>
                  <a:rPr lang="ar-IQ" dirty="0" smtClean="0"/>
                  <a:t>والتي يرمز لها بالرمز </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𝑥</m:t>
                        </m:r>
                      </m:e>
                    </m:d>
                  </m:oMath>
                </a14:m>
                <a:r>
                  <a:rPr lang="ar-IQ" dirty="0" smtClean="0"/>
                  <a:t> هي </a:t>
                </a:r>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𝑥</m:t>
                          </m:r>
                        </m:e>
                      </m:d>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𝑥</m:t>
                          </m:r>
                          <m:r>
                            <m:rPr>
                              <m:brk m:alnAt="7"/>
                            </m:rP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𝑥</m:t>
                              </m:r>
                            </m:sub>
                          </m:sSub>
                        </m:sub>
                        <m:sup/>
                        <m:e>
                          <m:r>
                            <a:rPr lang="en-US" b="0" i="1" smtClean="0">
                              <a:latin typeface="Cambria Math"/>
                            </a:rPr>
                            <m:t>𝑥</m:t>
                          </m:r>
                          <m:r>
                            <a:rPr lang="en-US" b="0" i="1" smtClean="0">
                              <a:latin typeface="Cambria Math"/>
                            </a:rPr>
                            <m:t> </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4525963"/>
              </a:xfrm>
              <a:blipFill rotWithShape="1">
                <a:blip r:embed="rId2"/>
                <a:stretch>
                  <a:fillRect t="-2022" r="-1852"/>
                </a:stretch>
              </a:blipFill>
            </p:spPr>
            <p:txBody>
              <a:bodyPr/>
              <a:lstStyle/>
              <a:p>
                <a:r>
                  <a:rPr lang="en-US">
                    <a:noFill/>
                  </a:rPr>
                  <a:t> </a:t>
                </a:r>
              </a:p>
            </p:txBody>
          </p:sp>
        </mc:Fallback>
      </mc:AlternateContent>
    </p:spTree>
    <p:extLst>
      <p:ext uri="{BB962C8B-B14F-4D97-AF65-F5344CB8AC3E}">
        <p14:creationId xmlns:p14="http://schemas.microsoft.com/office/powerpoint/2010/main" val="50076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r" rtl="1">
                  <a:buNone/>
                </a:pPr>
                <a:r>
                  <a:rPr lang="ar-IQ" dirty="0" smtClean="0"/>
                  <a:t>التوقع الرياضي للمتغير العشوائي المستمر</a:t>
                </a:r>
                <a:endParaRPr lang="en-US" dirty="0" smtClean="0"/>
              </a:p>
              <a:p>
                <a:pPr marL="0" indent="0" algn="just" rtl="1">
                  <a:buNone/>
                </a:pPr>
                <a:r>
                  <a:rPr lang="ar-IQ" dirty="0"/>
                  <a:t>ليكن </a:t>
                </a:r>
                <a14:m>
                  <m:oMath xmlns:m="http://schemas.openxmlformats.org/officeDocument/2006/math">
                    <m:r>
                      <a:rPr lang="en-US" i="1">
                        <a:latin typeface="Cambria Math"/>
                      </a:rPr>
                      <m:t>𝑋</m:t>
                    </m:r>
                  </m:oMath>
                </a14:m>
                <a:r>
                  <a:rPr lang="ar-IQ" dirty="0"/>
                  <a:t> متغيرا عشوائيا </a:t>
                </a:r>
                <a:r>
                  <a:rPr lang="ar-IQ" dirty="0" smtClean="0"/>
                  <a:t>مستمرا </a:t>
                </a:r>
                <a:r>
                  <a:rPr lang="ar-IQ" dirty="0"/>
                  <a:t>له دالة التوزيع </a:t>
                </a:r>
              </a:p>
              <a:p>
                <a:pPr marL="0" indent="0" algn="just" rtl="1">
                  <a:buNone/>
                </a:pPr>
                <a:r>
                  <a:rPr lang="ar-IQ" dirty="0"/>
                  <a:t>الاحتمالي </a:t>
                </a:r>
                <a14:m>
                  <m:oMath xmlns:m="http://schemas.openxmlformats.org/officeDocument/2006/math">
                    <m:r>
                      <a:rPr lang="en-US" i="1">
                        <a:latin typeface="Cambria Math"/>
                      </a:rPr>
                      <m:t>𝑓</m:t>
                    </m:r>
                    <m:d>
                      <m:dPr>
                        <m:ctrlPr>
                          <a:rPr lang="en-US" i="1">
                            <a:latin typeface="Cambria Math"/>
                          </a:rPr>
                        </m:ctrlPr>
                      </m:dPr>
                      <m:e>
                        <m:r>
                          <a:rPr lang="en-US" i="1">
                            <a:latin typeface="Cambria Math"/>
                          </a:rPr>
                          <m:t>𝑥</m:t>
                        </m:r>
                      </m:e>
                    </m:d>
                  </m:oMath>
                </a14:m>
                <a:r>
                  <a:rPr lang="ar-IQ" dirty="0"/>
                  <a:t> على الفضاء </a:t>
                </a:r>
                <a14:m>
                  <m:oMath xmlns:m="http://schemas.openxmlformats.org/officeDocument/2006/math">
                    <m:sSub>
                      <m:sSubPr>
                        <m:ctrlPr>
                          <a:rPr lang="ar-IQ" i="1">
                            <a:latin typeface="Cambria Math"/>
                          </a:rPr>
                        </m:ctrlPr>
                      </m:sSubPr>
                      <m:e>
                        <m:r>
                          <a:rPr lang="en-US" i="1">
                            <a:latin typeface="Cambria Math"/>
                          </a:rPr>
                          <m:t>𝑅</m:t>
                        </m:r>
                      </m:e>
                      <m:sub>
                        <m:r>
                          <a:rPr lang="en-US" i="1">
                            <a:latin typeface="Cambria Math"/>
                          </a:rPr>
                          <m:t>𝑥</m:t>
                        </m:r>
                      </m:sub>
                    </m:sSub>
                  </m:oMath>
                </a14:m>
                <a:r>
                  <a:rPr lang="ar-IQ" dirty="0"/>
                  <a:t> فان التوقع الى </a:t>
                </a:r>
                <a14:m>
                  <m:oMath xmlns:m="http://schemas.openxmlformats.org/officeDocument/2006/math">
                    <m:r>
                      <a:rPr lang="en-US" i="1">
                        <a:latin typeface="Cambria Math"/>
                      </a:rPr>
                      <m:t>𝑥</m:t>
                    </m:r>
                  </m:oMath>
                </a14:m>
                <a:endParaRPr lang="en-US" dirty="0"/>
              </a:p>
              <a:p>
                <a:pPr marL="0" indent="0" algn="just" rtl="1">
                  <a:buNone/>
                </a:pPr>
                <a:r>
                  <a:rPr lang="ar-IQ" dirty="0"/>
                  <a:t>والتي يرمز لها بالرمز </a:t>
                </a:r>
                <a14:m>
                  <m:oMath xmlns:m="http://schemas.openxmlformats.org/officeDocument/2006/math">
                    <m:r>
                      <a:rPr lang="en-US" i="1">
                        <a:latin typeface="Cambria Math"/>
                      </a:rPr>
                      <m:t>𝐸</m:t>
                    </m:r>
                    <m:d>
                      <m:dPr>
                        <m:ctrlPr>
                          <a:rPr lang="en-US" i="1">
                            <a:latin typeface="Cambria Math"/>
                          </a:rPr>
                        </m:ctrlPr>
                      </m:dPr>
                      <m:e>
                        <m:r>
                          <a:rPr lang="en-US" i="1">
                            <a:latin typeface="Cambria Math"/>
                          </a:rPr>
                          <m:t>𝑥</m:t>
                        </m:r>
                      </m:e>
                    </m:d>
                  </m:oMath>
                </a14:m>
                <a:r>
                  <a:rPr lang="ar-IQ" dirty="0"/>
                  <a:t> هي </a:t>
                </a:r>
                <a:endParaRPr lang="ar-IQ" dirty="0" smtClean="0"/>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𝑥</m:t>
                          </m:r>
                        </m:e>
                      </m:d>
                      <m:r>
                        <a:rPr lang="en-US" b="0" i="1" smtClean="0">
                          <a:latin typeface="Cambria Math"/>
                        </a:rPr>
                        <m:t>=</m:t>
                      </m:r>
                      <m:nary>
                        <m:naryPr>
                          <m:ctrlPr>
                            <a:rPr lang="en-US" b="0" i="1" smtClean="0">
                              <a:latin typeface="Cambria Math"/>
                            </a:rPr>
                          </m:ctrlPr>
                        </m:naryPr>
                        <m:sub>
                          <m:r>
                            <m:rPr>
                              <m:brk m:alnAt="23"/>
                            </m:rPr>
                            <a:rPr lang="en-US" b="0" i="1" smtClean="0">
                              <a:latin typeface="Cambria Math"/>
                            </a:rPr>
                            <m:t>𝑎</m:t>
                          </m:r>
                        </m:sub>
                        <m:sup>
                          <m:r>
                            <a:rPr lang="en-US" b="0" i="1" smtClean="0">
                              <a:latin typeface="Cambria Math"/>
                            </a:rPr>
                            <m:t>𝑏</m:t>
                          </m:r>
                        </m:sup>
                        <m:e>
                          <m:r>
                            <a:rPr lang="en-US" b="0" i="1" smtClean="0">
                              <a:latin typeface="Cambria Math"/>
                            </a:rPr>
                            <m:t>𝑥</m:t>
                          </m:r>
                          <m:r>
                            <a:rPr lang="en-US" b="0" i="1" smtClean="0">
                              <a:latin typeface="Cambria Math"/>
                            </a:rPr>
                            <m:t> </m:t>
                          </m:r>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𝑑𝑥</m:t>
                          </m:r>
                        </m:e>
                      </m:nary>
                    </m:oMath>
                  </m:oMathPara>
                </a14:m>
                <a:endParaRPr lang="ar-IQ" dirty="0"/>
              </a:p>
              <a:p>
                <a:pPr marL="0" indent="0" algn="r"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2022" r="-1852"/>
                </a:stretch>
              </a:blipFill>
            </p:spPr>
            <p:txBody>
              <a:bodyPr/>
              <a:lstStyle/>
              <a:p>
                <a:r>
                  <a:rPr lang="en-US">
                    <a:noFill/>
                  </a:rPr>
                  <a:t> </a:t>
                </a:r>
              </a:p>
            </p:txBody>
          </p:sp>
        </mc:Fallback>
      </mc:AlternateContent>
    </p:spTree>
    <p:extLst>
      <p:ext uri="{BB962C8B-B14F-4D97-AF65-F5344CB8AC3E}">
        <p14:creationId xmlns:p14="http://schemas.microsoft.com/office/powerpoint/2010/main" val="220198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r" rtl="1">
                  <a:buNone/>
                </a:pPr>
                <a:r>
                  <a:rPr lang="ar-IQ" dirty="0" smtClean="0"/>
                  <a:t>تعريف</a:t>
                </a:r>
              </a:p>
              <a:p>
                <a:pPr marL="0" indent="0" algn="justLow" rtl="1">
                  <a:buNone/>
                </a:pPr>
                <a:r>
                  <a:rPr lang="ar-IQ" dirty="0" smtClean="0"/>
                  <a:t>اذا كانت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oMath>
                </a14:m>
                <a:r>
                  <a:rPr lang="ar-IQ" dirty="0" smtClean="0"/>
                  <a:t> دالة كثافة الاحتمالية للمتغير </a:t>
                </a:r>
              </a:p>
              <a:p>
                <a:pPr marL="0" indent="0" algn="justLow" rtl="1">
                  <a:buNone/>
                </a:pPr>
                <a:r>
                  <a:rPr lang="ar-IQ" dirty="0" smtClean="0"/>
                  <a:t>العشوائي </a:t>
                </a:r>
                <a14:m>
                  <m:oMath xmlns:m="http://schemas.openxmlformats.org/officeDocument/2006/math">
                    <m:r>
                      <a:rPr lang="en-US" b="0" i="1" smtClean="0">
                        <a:latin typeface="Cambria Math"/>
                      </a:rPr>
                      <m:t>𝑥</m:t>
                    </m:r>
                  </m:oMath>
                </a14:m>
                <a:r>
                  <a:rPr lang="ar-IQ" dirty="0" smtClean="0"/>
                  <a:t> حيث ان </a:t>
                </a:r>
                <a14:m>
                  <m:oMath xmlns:m="http://schemas.openxmlformats.org/officeDocument/2006/math">
                    <m:r>
                      <a:rPr lang="en-US" i="1">
                        <a:latin typeface="Cambria Math"/>
                      </a:rPr>
                      <m:t>𝑥</m:t>
                    </m:r>
                  </m:oMath>
                </a14:m>
                <a:r>
                  <a:rPr lang="ar-IQ" dirty="0" smtClean="0"/>
                  <a:t> اكبر من </a:t>
                </a:r>
                <a14:m>
                  <m:oMath xmlns:m="http://schemas.openxmlformats.org/officeDocument/2006/math">
                    <m:r>
                      <a:rPr lang="en-US" b="0" i="1" smtClean="0">
                        <a:latin typeface="Cambria Math"/>
                      </a:rPr>
                      <m:t>𝑎</m:t>
                    </m:r>
                  </m:oMath>
                </a14:m>
                <a:r>
                  <a:rPr lang="ar-IQ" dirty="0" smtClean="0"/>
                  <a:t> واصغر من </a:t>
                </a:r>
                <a14:m>
                  <m:oMath xmlns:m="http://schemas.openxmlformats.org/officeDocument/2006/math">
                    <m:r>
                      <a:rPr lang="en-US" b="0" i="1" smtClean="0">
                        <a:latin typeface="Cambria Math"/>
                      </a:rPr>
                      <m:t>𝑏</m:t>
                    </m:r>
                  </m:oMath>
                </a14:m>
                <a:r>
                  <a:rPr lang="ar-IQ" dirty="0" smtClean="0"/>
                  <a:t> فان التوقع </a:t>
                </a:r>
              </a:p>
              <a:p>
                <a:pPr marL="0" indent="0" algn="justLow" rtl="1">
                  <a:buNone/>
                </a:pPr>
                <a:r>
                  <a:rPr lang="ar-IQ" dirty="0" smtClean="0"/>
                  <a:t>للدالة </a:t>
                </a:r>
                <a14:m>
                  <m:oMath xmlns:m="http://schemas.openxmlformats.org/officeDocument/2006/math">
                    <m:r>
                      <a:rPr lang="en-US" b="0" i="1" smtClean="0">
                        <a:latin typeface="Cambria Math"/>
                      </a:rPr>
                      <m:t>h</m:t>
                    </m:r>
                    <m:d>
                      <m:dPr>
                        <m:ctrlPr>
                          <a:rPr lang="en-US" b="0" i="1" smtClean="0">
                            <a:latin typeface="Cambria Math"/>
                          </a:rPr>
                        </m:ctrlPr>
                      </m:dPr>
                      <m:e>
                        <m:r>
                          <a:rPr lang="en-US" b="0" i="1" smtClean="0">
                            <a:latin typeface="Cambria Math"/>
                          </a:rPr>
                          <m:t>𝑥</m:t>
                        </m:r>
                      </m:e>
                    </m:d>
                  </m:oMath>
                </a14:m>
                <a:r>
                  <a:rPr lang="ar-IQ" dirty="0" smtClean="0"/>
                  <a:t> تاخذ الصورة التالية :</a:t>
                </a:r>
              </a:p>
              <a:p>
                <a:pPr marL="0" indent="0" algn="justLow">
                  <a:buNone/>
                </a:pPr>
                <a14:m>
                  <m:oMathPara xmlns:m="http://schemas.openxmlformats.org/officeDocument/2006/math">
                    <m:oMathParaPr>
                      <m:jc m:val="centerGroup"/>
                    </m:oMathParaPr>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h</m:t>
                          </m:r>
                          <m:d>
                            <m:dPr>
                              <m:ctrlPr>
                                <a:rPr lang="en-US" b="0" i="1" smtClean="0">
                                  <a:latin typeface="Cambria Math"/>
                                </a:rPr>
                              </m:ctrlPr>
                            </m:dPr>
                            <m:e>
                              <m:r>
                                <a:rPr lang="en-US" b="0" i="1" smtClean="0">
                                  <a:latin typeface="Cambria Math"/>
                                </a:rPr>
                                <m:t>𝑥</m:t>
                              </m:r>
                            </m:e>
                          </m:d>
                        </m:e>
                      </m:d>
                      <m:r>
                        <a:rPr lang="en-US" b="0" i="1" smtClean="0">
                          <a:latin typeface="Cambria Math"/>
                        </a:rPr>
                        <m:t>=</m:t>
                      </m:r>
                      <m:nary>
                        <m:naryPr>
                          <m:ctrlPr>
                            <a:rPr lang="en-US" b="0" i="1" smtClean="0">
                              <a:latin typeface="Cambria Math"/>
                            </a:rPr>
                          </m:ctrlPr>
                        </m:naryPr>
                        <m:sub>
                          <m:r>
                            <m:rPr>
                              <m:brk m:alnAt="23"/>
                            </m:rPr>
                            <a:rPr lang="en-US" b="0" i="1" smtClean="0">
                              <a:latin typeface="Cambria Math"/>
                            </a:rPr>
                            <m:t>𝑎</m:t>
                          </m:r>
                        </m:sub>
                        <m:sup>
                          <m:r>
                            <a:rPr lang="en-US" b="0" i="1" smtClean="0">
                              <a:latin typeface="Cambria Math"/>
                            </a:rPr>
                            <m:t>𝑏</m:t>
                          </m:r>
                        </m:sup>
                        <m:e>
                          <m:r>
                            <a:rPr lang="en-US" b="0" i="1" smtClean="0">
                              <a:latin typeface="Cambria Math"/>
                            </a:rPr>
                            <m:t>h</m:t>
                          </m:r>
                          <m:d>
                            <m:dPr>
                              <m:ctrlPr>
                                <a:rPr lang="en-US" b="0" i="1" smtClean="0">
                                  <a:latin typeface="Cambria Math"/>
                                </a:rPr>
                              </m:ctrlPr>
                            </m:dPr>
                            <m:e>
                              <m:r>
                                <a:rPr lang="en-US" b="0" i="1" smtClean="0">
                                  <a:latin typeface="Cambria Math"/>
                                </a:rPr>
                                <m:t>𝑥</m:t>
                              </m:r>
                            </m:e>
                          </m:d>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𝑑𝑥</m:t>
                          </m:r>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1140251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r" rtl="1">
                  <a:buNone/>
                </a:pPr>
                <a:r>
                  <a:rPr lang="ar-IQ" dirty="0" smtClean="0"/>
                  <a:t>نظرية (1)</a:t>
                </a:r>
              </a:p>
              <a:p>
                <a:pPr marL="0" indent="0" algn="r" rtl="1">
                  <a:buNone/>
                </a:pPr>
                <a:r>
                  <a:rPr lang="ar-IQ" dirty="0" smtClean="0"/>
                  <a:t>اذا كان </a:t>
                </a:r>
                <a14:m>
                  <m:oMath xmlns:m="http://schemas.openxmlformats.org/officeDocument/2006/math">
                    <m:r>
                      <a:rPr lang="en-US" b="0" i="1" smtClean="0">
                        <a:latin typeface="Cambria Math"/>
                      </a:rPr>
                      <m:t>𝐶</m:t>
                    </m:r>
                  </m:oMath>
                </a14:m>
                <a:r>
                  <a:rPr lang="ar-IQ" dirty="0" smtClean="0"/>
                  <a:t> عددا ثابتا فان </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𝐶</m:t>
                        </m:r>
                      </m:e>
                    </m:d>
                    <m:r>
                      <a:rPr lang="en-US" b="0" i="1" smtClean="0">
                        <a:latin typeface="Cambria Math"/>
                      </a:rPr>
                      <m:t>=</m:t>
                    </m:r>
                    <m:r>
                      <a:rPr lang="en-US" b="0" i="1" smtClean="0">
                        <a:latin typeface="Cambria Math"/>
                      </a:rPr>
                      <m:t>𝐶</m:t>
                    </m:r>
                  </m:oMath>
                </a14:m>
                <a:r>
                  <a:rPr lang="ar-IQ" dirty="0" smtClean="0"/>
                  <a:t>.</a:t>
                </a:r>
              </a:p>
              <a:p>
                <a:pPr marL="0" indent="0" algn="r" rtl="1">
                  <a:buNone/>
                </a:pPr>
                <a:r>
                  <a:rPr lang="ar-IQ" dirty="0" smtClean="0"/>
                  <a:t>البرهان :</a:t>
                </a:r>
              </a:p>
              <a:p>
                <a:pPr marL="0" indent="0" algn="r" rtl="1">
                  <a:buNone/>
                </a:pPr>
                <a:r>
                  <a:rPr lang="ar-IQ" dirty="0" smtClean="0"/>
                  <a:t>من تعريف التوقع </a:t>
                </a:r>
              </a:p>
              <a:p>
                <a:pPr marL="0" indent="0" algn="l">
                  <a:buNone/>
                </a:pPr>
                <a14:m>
                  <m:oMathPara xmlns:m="http://schemas.openxmlformats.org/officeDocument/2006/math">
                    <m:oMathParaPr>
                      <m:jc m:val="centerGroup"/>
                    </m:oMathParaPr>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𝐶</m:t>
                          </m:r>
                        </m:e>
                      </m:d>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𝑥</m:t>
                          </m:r>
                          <m:r>
                            <m:rPr>
                              <m:brk m:alnAt="7"/>
                            </m:rP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𝑥</m:t>
                              </m:r>
                            </m:sub>
                          </m:sSub>
                        </m:sub>
                        <m:sup/>
                        <m:e>
                          <m:r>
                            <a:rPr lang="en-US" b="0" i="1" smtClean="0">
                              <a:latin typeface="Cambria Math"/>
                            </a:rPr>
                            <m:t>𝐶</m:t>
                          </m:r>
                          <m:r>
                            <a:rPr lang="en-US" b="0" i="1" smtClean="0">
                              <a:latin typeface="Cambria Math"/>
                            </a:rPr>
                            <m:t> </m:t>
                          </m:r>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𝐶</m:t>
                          </m:r>
                          <m:r>
                            <a:rPr lang="en-US" b="0" i="1" smtClean="0">
                              <a:latin typeface="Cambria Math"/>
                            </a:rPr>
                            <m:t> </m:t>
                          </m:r>
                          <m:nary>
                            <m:naryPr>
                              <m:chr m:val="∑"/>
                              <m:supHide m:val="on"/>
                              <m:ctrlPr>
                                <a:rPr lang="en-US" b="0" i="1" smtClean="0">
                                  <a:latin typeface="Cambria Math"/>
                                </a:rPr>
                              </m:ctrlPr>
                            </m:naryPr>
                            <m:sub>
                              <m:r>
                                <m:rPr>
                                  <m:brk m:alnAt="7"/>
                                </m:rPr>
                                <a:rPr lang="en-US" b="0" i="1" smtClean="0">
                                  <a:latin typeface="Cambria Math"/>
                                </a:rPr>
                                <m:t>𝑥</m:t>
                              </m:r>
                              <m:r>
                                <m:rPr>
                                  <m:brk m:alnAt="7"/>
                                </m:rP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𝑥</m:t>
                                  </m:r>
                                </m:sub>
                              </m:sSub>
                            </m:sub>
                            <m:sup/>
                            <m:e>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e>
                          </m:nary>
                        </m:e>
                      </m:nary>
                      <m:r>
                        <a:rPr lang="ar-IQ" b="0" i="0" smtClean="0">
                          <a:latin typeface="Cambria Math"/>
                        </a:rPr>
                        <m:t>=</m:t>
                      </m:r>
                      <m:r>
                        <a:rPr lang="ar-IQ" b="0" i="0" smtClean="0">
                          <a:latin typeface="Cambria Math"/>
                        </a:rPr>
                        <m:t>1</m:t>
                      </m:r>
                    </m:oMath>
                  </m:oMathPara>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31745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r" rtl="1">
                  <a:buNone/>
                </a:pPr>
                <a:r>
                  <a:rPr lang="ar-IQ" dirty="0" smtClean="0"/>
                  <a:t>نظرية (2)</a:t>
                </a:r>
              </a:p>
              <a:p>
                <a:pPr marL="0" indent="0" algn="r" rtl="1">
                  <a:buNone/>
                </a:pPr>
                <a:r>
                  <a:rPr lang="ar-IQ" dirty="0" smtClean="0"/>
                  <a:t>اذا كان </a:t>
                </a:r>
                <a14:m>
                  <m:oMath xmlns:m="http://schemas.openxmlformats.org/officeDocument/2006/math">
                    <m:r>
                      <a:rPr lang="en-US" b="0" i="1" smtClean="0">
                        <a:latin typeface="Cambria Math"/>
                      </a:rPr>
                      <m:t>𝐶</m:t>
                    </m:r>
                  </m:oMath>
                </a14:m>
                <a:r>
                  <a:rPr lang="ar-IQ" dirty="0" smtClean="0"/>
                  <a:t> عددا ثابتا و </a:t>
                </a:r>
                <a14:m>
                  <m:oMath xmlns:m="http://schemas.openxmlformats.org/officeDocument/2006/math">
                    <m:r>
                      <a:rPr lang="en-US" b="0" i="1" smtClean="0">
                        <a:latin typeface="Cambria Math"/>
                      </a:rPr>
                      <m:t>𝑢</m:t>
                    </m:r>
                    <m:d>
                      <m:dPr>
                        <m:ctrlPr>
                          <a:rPr lang="en-US" b="0" i="1" smtClean="0">
                            <a:latin typeface="Cambria Math"/>
                          </a:rPr>
                        </m:ctrlPr>
                      </m:dPr>
                      <m:e>
                        <m:r>
                          <a:rPr lang="en-US" b="0" i="1" smtClean="0">
                            <a:latin typeface="Cambria Math"/>
                          </a:rPr>
                          <m:t>𝑥</m:t>
                        </m:r>
                      </m:e>
                    </m:d>
                  </m:oMath>
                </a14:m>
                <a:r>
                  <a:rPr lang="ar-IQ" dirty="0" smtClean="0"/>
                  <a:t> دالة فان</a:t>
                </a:r>
                <a:endParaRPr lang="en-US" dirty="0" smtClean="0"/>
              </a:p>
              <a:p>
                <a:pPr marL="0" indent="0" algn="r" rtl="1">
                  <a:buNone/>
                </a:pPr>
                <a:r>
                  <a:rPr lang="en-US" dirty="0" smtClean="0"/>
                  <a:t>  </a:t>
                </a:r>
                <a14:m>
                  <m:oMath xmlns:m="http://schemas.openxmlformats.org/officeDocument/2006/math">
                    <m:r>
                      <a:rPr lang="en-US" b="0" i="1" smtClean="0">
                        <a:latin typeface="Cambria Math"/>
                      </a:rPr>
                      <m:t>𝐶</m:t>
                    </m:r>
                    <m:r>
                      <a:rPr lang="en-US" b="0" i="1" smtClean="0">
                        <a:latin typeface="Cambria Math"/>
                      </a:rPr>
                      <m:t> </m:t>
                    </m:r>
                    <m:r>
                      <a:rPr lang="en-US" b="0" i="1" smtClean="0">
                        <a:latin typeface="Cambria Math"/>
                      </a:rPr>
                      <m:t>𝐸</m:t>
                    </m:r>
                    <m:r>
                      <a:rPr lang="en-US" b="0" i="1" smtClean="0">
                        <a:latin typeface="Cambria Math"/>
                      </a:rPr>
                      <m:t>(</m:t>
                    </m:r>
                    <m:r>
                      <a:rPr lang="en-US" b="0" i="1" smtClean="0">
                        <a:latin typeface="Cambria Math"/>
                      </a:rPr>
                      <m:t>𝑢</m:t>
                    </m:r>
                    <m:d>
                      <m:dPr>
                        <m:ctrlPr>
                          <a:rPr lang="en-US" b="0" i="1" smtClean="0">
                            <a:latin typeface="Cambria Math"/>
                          </a:rPr>
                        </m:ctrlPr>
                      </m:dPr>
                      <m:e>
                        <m:r>
                          <a:rPr lang="en-US" b="0" i="1" smtClean="0">
                            <a:latin typeface="Cambria Math"/>
                          </a:rPr>
                          <m:t>𝑥</m:t>
                        </m:r>
                      </m:e>
                    </m:d>
                    <m:r>
                      <a:rPr lang="en-US" b="0" i="1" smtClean="0">
                        <a:latin typeface="Cambria Math"/>
                      </a:rPr>
                      <m:t>)</m:t>
                    </m:r>
                  </m:oMath>
                </a14:m>
                <a:r>
                  <a:rPr lang="ar-IQ" dirty="0" smtClean="0"/>
                  <a:t> </a:t>
                </a:r>
                <a:r>
                  <a:rPr lang="ar-IQ" dirty="0"/>
                  <a:t>=</a:t>
                </a:r>
                <a14:m>
                  <m:oMath xmlns:m="http://schemas.openxmlformats.org/officeDocument/2006/math">
                    <m:r>
                      <a:rPr lang="en-US" b="0" i="1" smtClean="0">
                        <a:latin typeface="Cambria Math"/>
                      </a:rPr>
                      <m:t>𝐸</m:t>
                    </m:r>
                    <m:d>
                      <m:dPr>
                        <m:begChr m:val="{"/>
                        <m:endChr m:val="}"/>
                        <m:ctrlPr>
                          <a:rPr lang="en-US" b="0" i="1" smtClean="0">
                            <a:latin typeface="Cambria Math"/>
                          </a:rPr>
                        </m:ctrlPr>
                      </m:dPr>
                      <m:e>
                        <m:r>
                          <a:rPr lang="en-US" b="0" i="1" smtClean="0">
                            <a:latin typeface="Cambria Math"/>
                          </a:rPr>
                          <m:t>𝐶</m:t>
                        </m:r>
                        <m:r>
                          <a:rPr lang="en-US" b="0" i="1" smtClean="0">
                            <a:latin typeface="Cambria Math"/>
                          </a:rPr>
                          <m:t> </m:t>
                        </m:r>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e>
                    </m:d>
                  </m:oMath>
                </a14:m>
                <a:r>
                  <a:rPr lang="ar-IQ" dirty="0" smtClean="0"/>
                  <a:t>  </a:t>
                </a:r>
                <a:endParaRPr lang="en-US" dirty="0" smtClean="0"/>
              </a:p>
              <a:p>
                <a:pPr marL="0" indent="0" algn="r" rtl="1">
                  <a:buNone/>
                </a:pPr>
                <a:r>
                  <a:rPr lang="ar-IQ" dirty="0" smtClean="0"/>
                  <a:t>البرهان : من تعريف التوقع </a:t>
                </a:r>
              </a:p>
              <a:p>
                <a:pPr marL="0" indent="0">
                  <a:buNone/>
                </a:pPr>
                <a14:m>
                  <m:oMath xmlns:m="http://schemas.openxmlformats.org/officeDocument/2006/math">
                    <m:r>
                      <a:rPr lang="en-US" i="1">
                        <a:latin typeface="Cambria Math"/>
                      </a:rPr>
                      <m:t>𝐸</m:t>
                    </m:r>
                    <m:d>
                      <m:dPr>
                        <m:begChr m:val="{"/>
                        <m:endChr m:val="}"/>
                        <m:ctrlPr>
                          <a:rPr lang="en-US" i="1">
                            <a:latin typeface="Cambria Math"/>
                          </a:rPr>
                        </m:ctrlPr>
                      </m:dPr>
                      <m:e>
                        <m:r>
                          <a:rPr lang="en-US" i="1">
                            <a:latin typeface="Cambria Math"/>
                          </a:rPr>
                          <m:t>𝐶</m:t>
                        </m:r>
                        <m:r>
                          <a:rPr lang="en-US" i="1">
                            <a:latin typeface="Cambria Math"/>
                          </a:rPr>
                          <m:t> </m:t>
                        </m:r>
                        <m:r>
                          <a:rPr lang="en-US" i="1">
                            <a:latin typeface="Cambria Math"/>
                          </a:rPr>
                          <m:t>𝑢</m:t>
                        </m:r>
                        <m:r>
                          <a:rPr lang="en-US" i="1">
                            <a:latin typeface="Cambria Math"/>
                          </a:rPr>
                          <m:t>(</m:t>
                        </m:r>
                        <m:r>
                          <a:rPr lang="en-US" i="1">
                            <a:latin typeface="Cambria Math"/>
                          </a:rPr>
                          <m:t>𝑥</m:t>
                        </m:r>
                        <m:r>
                          <a:rPr lang="en-US" i="1">
                            <a:latin typeface="Cambria Math"/>
                          </a:rPr>
                          <m:t>)</m:t>
                        </m:r>
                      </m:e>
                    </m:d>
                  </m:oMath>
                </a14:m>
                <a:r>
                  <a:rPr lang="ar-IQ" dirty="0" smtClean="0"/>
                  <a:t>=</a:t>
                </a:r>
                <a14:m>
                  <m:oMath xmlns:m="http://schemas.openxmlformats.org/officeDocument/2006/math">
                    <m:nary>
                      <m:naryPr>
                        <m:chr m:val="∑"/>
                        <m:supHide m:val="on"/>
                        <m:ctrlPr>
                          <a:rPr lang="ar-IQ" i="1" dirty="0" smtClean="0">
                            <a:latin typeface="Cambria Math"/>
                          </a:rPr>
                        </m:ctrlPr>
                      </m:naryPr>
                      <m:sub>
                        <m:r>
                          <m:rPr>
                            <m:brk m:alnAt="7"/>
                          </m:rPr>
                          <a:rPr lang="en-US" b="0" i="1" dirty="0" smtClean="0">
                            <a:latin typeface="Cambria Math"/>
                          </a:rPr>
                          <m:t>𝑥</m:t>
                        </m:r>
                        <m:r>
                          <m:rPr>
                            <m:brk m:alnAt="7"/>
                          </m:rPr>
                          <a:rPr lang="en-US" b="0" i="1" dirty="0" smtClean="0">
                            <a:latin typeface="Cambria Math"/>
                            <a:ea typeface="Cambria Math"/>
                          </a:rPr>
                          <m:t>∈</m:t>
                        </m:r>
                        <m:sSub>
                          <m:sSubPr>
                            <m:ctrlPr>
                              <a:rPr lang="en-US" b="0" i="1" dirty="0" smtClean="0">
                                <a:latin typeface="Cambria Math"/>
                                <a:ea typeface="Cambria Math"/>
                              </a:rPr>
                            </m:ctrlPr>
                          </m:sSubPr>
                          <m:e>
                            <m:r>
                              <a:rPr lang="en-US" b="0" i="1" dirty="0" smtClean="0">
                                <a:latin typeface="Cambria Math"/>
                                <a:ea typeface="Cambria Math"/>
                              </a:rPr>
                              <m:t>𝑅</m:t>
                            </m:r>
                          </m:e>
                          <m:sub>
                            <m:r>
                              <a:rPr lang="en-US" b="0" i="1" dirty="0" smtClean="0">
                                <a:latin typeface="Cambria Math"/>
                                <a:ea typeface="Cambria Math"/>
                              </a:rPr>
                              <m:t>𝑥</m:t>
                            </m:r>
                          </m:sub>
                        </m:sSub>
                      </m:sub>
                      <m:sup/>
                      <m:e>
                        <m:r>
                          <a:rPr lang="en-US" b="0" i="1" dirty="0" smtClean="0">
                            <a:latin typeface="Cambria Math"/>
                          </a:rPr>
                          <m:t>𝐶</m:t>
                        </m:r>
                        <m:r>
                          <a:rPr lang="en-US" b="0" i="1" dirty="0" smtClean="0">
                            <a:latin typeface="Cambria Math"/>
                          </a:rPr>
                          <m:t> </m:t>
                        </m:r>
                        <m:r>
                          <a:rPr lang="en-US" b="0" i="1" dirty="0" smtClean="0">
                            <a:latin typeface="Cambria Math"/>
                          </a:rPr>
                          <m:t>𝑢</m:t>
                        </m:r>
                        <m:d>
                          <m:dPr>
                            <m:ctrlPr>
                              <a:rPr lang="en-US" b="0" i="1" dirty="0" smtClean="0">
                                <a:latin typeface="Cambria Math"/>
                              </a:rPr>
                            </m:ctrlPr>
                          </m:dPr>
                          <m:e>
                            <m:r>
                              <a:rPr lang="en-US" b="0" i="1" dirty="0" smtClean="0">
                                <a:latin typeface="Cambria Math"/>
                              </a:rPr>
                              <m:t>𝑥</m:t>
                            </m:r>
                          </m:e>
                        </m:d>
                        <m:r>
                          <a:rPr lang="en-US" b="0" i="1" dirty="0" smtClean="0">
                            <a:latin typeface="Cambria Math"/>
                          </a:rPr>
                          <m:t>𝑓</m:t>
                        </m:r>
                        <m:d>
                          <m:dPr>
                            <m:ctrlPr>
                              <a:rPr lang="en-US" b="0" i="1" dirty="0" smtClean="0">
                                <a:latin typeface="Cambria Math"/>
                              </a:rPr>
                            </m:ctrlPr>
                          </m:dPr>
                          <m:e>
                            <m:r>
                              <a:rPr lang="en-US" b="0" i="1" dirty="0" smtClean="0">
                                <a:latin typeface="Cambria Math"/>
                              </a:rPr>
                              <m:t>𝑥</m:t>
                            </m:r>
                          </m:e>
                        </m:d>
                        <m:r>
                          <a:rPr lang="en-US" b="0" i="1" dirty="0" smtClean="0">
                            <a:latin typeface="Cambria Math"/>
                          </a:rPr>
                          <m:t>=</m:t>
                        </m:r>
                      </m:e>
                    </m:nary>
                    <m:r>
                      <m:rPr>
                        <m:sty m:val="p"/>
                      </m:rPr>
                      <a:rPr lang="en-US" b="0" i="0" dirty="0" smtClean="0">
                        <a:latin typeface="Cambria Math"/>
                      </a:rPr>
                      <m:t>C</m:t>
                    </m:r>
                    <m:nary>
                      <m:naryPr>
                        <m:chr m:val="∑"/>
                        <m:supHide m:val="on"/>
                        <m:ctrlPr>
                          <a:rPr lang="ar-IQ" i="1" dirty="0">
                            <a:latin typeface="Cambria Math"/>
                          </a:rPr>
                        </m:ctrlPr>
                      </m:naryPr>
                      <m:sub>
                        <m:r>
                          <m:rPr>
                            <m:brk m:alnAt="7"/>
                          </m:rPr>
                          <a:rPr lang="en-US" i="1" dirty="0">
                            <a:latin typeface="Cambria Math"/>
                          </a:rPr>
                          <m:t>𝑥</m:t>
                        </m:r>
                        <m:r>
                          <m:rPr>
                            <m:brk m:alnAt="7"/>
                          </m:rPr>
                          <a:rPr lang="en-US" i="1" dirty="0">
                            <a:latin typeface="Cambria Math"/>
                            <a:ea typeface="Cambria Math"/>
                          </a:rPr>
                          <m:t>∈</m:t>
                        </m:r>
                        <m:sSub>
                          <m:sSubPr>
                            <m:ctrlPr>
                              <a:rPr lang="en-US" i="1" dirty="0">
                                <a:latin typeface="Cambria Math"/>
                                <a:ea typeface="Cambria Math"/>
                              </a:rPr>
                            </m:ctrlPr>
                          </m:sSubPr>
                          <m:e>
                            <m:r>
                              <a:rPr lang="en-US" i="1" dirty="0">
                                <a:latin typeface="Cambria Math"/>
                                <a:ea typeface="Cambria Math"/>
                              </a:rPr>
                              <m:t>𝑅</m:t>
                            </m:r>
                          </m:e>
                          <m:sub>
                            <m:r>
                              <a:rPr lang="en-US" i="1" dirty="0">
                                <a:latin typeface="Cambria Math"/>
                                <a:ea typeface="Cambria Math"/>
                              </a:rPr>
                              <m:t>𝑥</m:t>
                            </m:r>
                          </m:sub>
                        </m:sSub>
                      </m:sub>
                      <m:sup/>
                      <m:e>
                        <m:r>
                          <a:rPr lang="en-US" i="1" dirty="0">
                            <a:latin typeface="Cambria Math"/>
                          </a:rPr>
                          <m:t> </m:t>
                        </m:r>
                        <m:r>
                          <a:rPr lang="en-US" i="1" dirty="0">
                            <a:latin typeface="Cambria Math"/>
                          </a:rPr>
                          <m:t>𝑢</m:t>
                        </m:r>
                        <m:d>
                          <m:dPr>
                            <m:ctrlPr>
                              <a:rPr lang="en-US" i="1" dirty="0">
                                <a:latin typeface="Cambria Math"/>
                              </a:rPr>
                            </m:ctrlPr>
                          </m:dPr>
                          <m:e>
                            <m:r>
                              <a:rPr lang="en-US" i="1" dirty="0">
                                <a:latin typeface="Cambria Math"/>
                              </a:rPr>
                              <m:t>𝑥</m:t>
                            </m:r>
                          </m:e>
                        </m:d>
                        <m:r>
                          <a:rPr lang="en-US" i="1" dirty="0">
                            <a:latin typeface="Cambria Math"/>
                          </a:rPr>
                          <m:t>𝑓</m:t>
                        </m:r>
                        <m:d>
                          <m:dPr>
                            <m:ctrlPr>
                              <a:rPr lang="en-US" i="1" dirty="0">
                                <a:latin typeface="Cambria Math"/>
                              </a:rPr>
                            </m:ctrlPr>
                          </m:dPr>
                          <m:e>
                            <m:r>
                              <a:rPr lang="en-US" i="1" dirty="0">
                                <a:latin typeface="Cambria Math"/>
                              </a:rPr>
                              <m:t>𝑥</m:t>
                            </m:r>
                          </m:e>
                        </m:d>
                      </m:e>
                    </m:nary>
                  </m:oMath>
                </a14:m>
                <a:endParaRPr lang="en-US" dirty="0" smtClean="0"/>
              </a:p>
              <a:p>
                <a:pPr marL="0" indent="0">
                  <a:buNone/>
                </a:pPr>
                <a:r>
                  <a:rPr lang="en-US" dirty="0" smtClean="0"/>
                  <a:t>= </a:t>
                </a:r>
                <a14:m>
                  <m:oMath xmlns:m="http://schemas.openxmlformats.org/officeDocument/2006/math">
                    <m:r>
                      <a:rPr lang="en-US" b="0" i="1" smtClean="0">
                        <a:latin typeface="Cambria Math"/>
                      </a:rPr>
                      <m:t>𝐶</m:t>
                    </m:r>
                    <m:r>
                      <a:rPr lang="en-US" b="0" i="1" smtClean="0">
                        <a:latin typeface="Cambria Math"/>
                      </a:rPr>
                      <m:t> </m:t>
                    </m:r>
                    <m:r>
                      <a:rPr lang="en-US" b="0" i="1" smtClean="0">
                        <a:latin typeface="Cambria Math"/>
                      </a:rPr>
                      <m:t>𝐸</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3091414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r" rtl="1">
                  <a:buNone/>
                </a:pPr>
                <a:r>
                  <a:rPr lang="ar-IQ" dirty="0" smtClean="0"/>
                  <a:t>نظرية (3)</a:t>
                </a:r>
              </a:p>
              <a:p>
                <a:pPr marL="0" indent="0" algn="justLow" rtl="1">
                  <a:buNone/>
                </a:pPr>
                <a:r>
                  <a:rPr lang="ar-IQ" dirty="0" smtClean="0"/>
                  <a:t>ليكن </a:t>
                </a:r>
                <a14:m>
                  <m:oMath xmlns:m="http://schemas.openxmlformats.org/officeDocument/2006/math">
                    <m:r>
                      <a:rPr lang="ar-IQ" i="1" smtClean="0">
                        <a:latin typeface="Cambria Math"/>
                        <a:ea typeface="Cambria Math"/>
                      </a:rPr>
                      <m:t>𝜇</m:t>
                    </m:r>
                    <m:r>
                      <a:rPr lang="ar-IQ" b="0" i="1" smtClean="0">
                        <a:latin typeface="Cambria Math"/>
                        <a:ea typeface="Cambria Math"/>
                      </a:rPr>
                      <m:t>=</m:t>
                    </m:r>
                    <m:r>
                      <a:rPr lang="en-US" b="0" i="1" smtClean="0">
                        <a:latin typeface="Cambria Math"/>
                        <a:ea typeface="Cambria Math"/>
                      </a:rPr>
                      <m:t>𝐸</m:t>
                    </m:r>
                    <m:d>
                      <m:dPr>
                        <m:ctrlPr>
                          <a:rPr lang="en-US" b="0" i="1" smtClean="0">
                            <a:latin typeface="Cambria Math"/>
                            <a:ea typeface="Cambria Math"/>
                          </a:rPr>
                        </m:ctrlPr>
                      </m:dPr>
                      <m:e>
                        <m:r>
                          <a:rPr lang="en-US" b="0" i="1" smtClean="0">
                            <a:latin typeface="Cambria Math"/>
                            <a:ea typeface="Cambria Math"/>
                          </a:rPr>
                          <m:t>𝑥</m:t>
                        </m:r>
                      </m:e>
                    </m:d>
                  </m:oMath>
                </a14:m>
                <a:r>
                  <a:rPr lang="ar-IQ" dirty="0" smtClean="0"/>
                  <a:t> تمثل الوسط الحسابي للمتغير</a:t>
                </a:r>
              </a:p>
              <a:p>
                <a:pPr marL="0" indent="0" algn="justLow" rtl="1">
                  <a:buNone/>
                </a:pPr>
                <a:r>
                  <a:rPr lang="ar-IQ" dirty="0" smtClean="0"/>
                  <a:t>العشوائي </a:t>
                </a:r>
                <a14:m>
                  <m:oMath xmlns:m="http://schemas.openxmlformats.org/officeDocument/2006/math">
                    <m:r>
                      <a:rPr lang="en-US" b="0" i="1" smtClean="0">
                        <a:latin typeface="Cambria Math"/>
                      </a:rPr>
                      <m:t>𝑋</m:t>
                    </m:r>
                  </m:oMath>
                </a14:m>
                <a:r>
                  <a:rPr lang="ar-IQ" dirty="0" smtClean="0"/>
                  <a:t> فان </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𝑋</m:t>
                        </m:r>
                        <m:r>
                          <a:rPr lang="en-US" b="0" i="1" smtClean="0">
                            <a:latin typeface="Cambria Math"/>
                          </a:rPr>
                          <m:t>−</m:t>
                        </m:r>
                        <m:r>
                          <a:rPr lang="en-US" b="0" i="1" smtClean="0">
                            <a:latin typeface="Cambria Math"/>
                            <a:ea typeface="Cambria Math"/>
                          </a:rPr>
                          <m:t>𝜇</m:t>
                        </m:r>
                      </m:e>
                    </m:d>
                    <m:r>
                      <a:rPr lang="en-US" b="0" i="1" smtClean="0">
                        <a:latin typeface="Cambria Math"/>
                        <a:ea typeface="Cambria Math"/>
                      </a:rPr>
                      <m:t>=</m:t>
                    </m:r>
                    <m:r>
                      <a:rPr lang="en-US" b="0" i="1" smtClean="0">
                        <a:latin typeface="Cambria Math"/>
                        <a:ea typeface="Cambria Math"/>
                      </a:rPr>
                      <m:t>0</m:t>
                    </m:r>
                    <m:r>
                      <a:rPr lang="ar-IQ" b="0" i="1" smtClean="0">
                        <a:latin typeface="Cambria Math"/>
                        <a:ea typeface="Cambria Math"/>
                      </a:rPr>
                      <m:t> </m:t>
                    </m:r>
                  </m:oMath>
                </a14:m>
                <a:endParaRPr lang="ar-IQ" dirty="0" smtClean="0"/>
              </a:p>
              <a:p>
                <a:pPr marL="0" indent="0" algn="justLow" rtl="1">
                  <a:buNone/>
                </a:pPr>
                <a:r>
                  <a:rPr lang="ar-IQ" dirty="0" smtClean="0"/>
                  <a:t>البرهان :</a:t>
                </a:r>
              </a:p>
              <a:p>
                <a:pPr marL="0" indent="0" algn="justLow">
                  <a:buNone/>
                </a:pPr>
                <a14:m>
                  <m:oMathPara xmlns:m="http://schemas.openxmlformats.org/officeDocument/2006/math">
                    <m:oMathParaPr>
                      <m:jc m:val="centerGroup"/>
                    </m:oMathParaPr>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𝑋</m:t>
                          </m:r>
                          <m:r>
                            <a:rPr lang="en-US" b="0" i="1" smtClean="0">
                              <a:latin typeface="Cambria Math"/>
                            </a:rPr>
                            <m:t>−</m:t>
                          </m:r>
                          <m:r>
                            <a:rPr lang="en-US" b="0" i="1" smtClean="0">
                              <a:latin typeface="Cambria Math"/>
                              <a:ea typeface="Cambria Math"/>
                            </a:rPr>
                            <m:t>𝜇</m:t>
                          </m:r>
                        </m:e>
                      </m:d>
                      <m:r>
                        <a:rPr lang="en-US" b="0" i="1" smtClean="0">
                          <a:latin typeface="Cambria Math"/>
                          <a:ea typeface="Cambria Math"/>
                        </a:rPr>
                        <m:t>=</m:t>
                      </m:r>
                      <m:r>
                        <a:rPr lang="en-US" b="0" i="1" smtClean="0">
                          <a:latin typeface="Cambria Math"/>
                          <a:ea typeface="Cambria Math"/>
                        </a:rPr>
                        <m:t>𝐸</m:t>
                      </m:r>
                      <m:d>
                        <m:dPr>
                          <m:ctrlPr>
                            <a:rPr lang="en-US" b="0" i="1" smtClean="0">
                              <a:latin typeface="Cambria Math"/>
                              <a:ea typeface="Cambria Math"/>
                            </a:rPr>
                          </m:ctrlPr>
                        </m:dPr>
                        <m:e>
                          <m:r>
                            <a:rPr lang="en-US" b="0" i="1" smtClean="0">
                              <a:latin typeface="Cambria Math"/>
                              <a:ea typeface="Cambria Math"/>
                            </a:rPr>
                            <m:t>𝑋</m:t>
                          </m:r>
                          <m:r>
                            <a:rPr lang="en-US" b="0" i="1" smtClean="0">
                              <a:latin typeface="Cambria Math"/>
                              <a:ea typeface="Cambria Math"/>
                            </a:rPr>
                            <m:t>−</m:t>
                          </m:r>
                          <m:r>
                            <a:rPr lang="en-US" b="0" i="1" smtClean="0">
                              <a:latin typeface="Cambria Math"/>
                              <a:ea typeface="Cambria Math"/>
                            </a:rPr>
                            <m:t>𝐸</m:t>
                          </m:r>
                          <m:d>
                            <m:dPr>
                              <m:ctrlPr>
                                <a:rPr lang="en-US" b="0" i="1" smtClean="0">
                                  <a:latin typeface="Cambria Math"/>
                                  <a:ea typeface="Cambria Math"/>
                                </a:rPr>
                              </m:ctrlPr>
                            </m:dPr>
                            <m:e>
                              <m:r>
                                <a:rPr lang="en-US" b="0" i="1" smtClean="0">
                                  <a:latin typeface="Cambria Math"/>
                                  <a:ea typeface="Cambria Math"/>
                                </a:rPr>
                                <m:t>𝑋</m:t>
                              </m:r>
                            </m:e>
                          </m:d>
                        </m:e>
                      </m:d>
                    </m:oMath>
                  </m:oMathPara>
                </a14:m>
                <a:endParaRPr lang="en-US" b="0" dirty="0" smtClean="0">
                  <a:ea typeface="Cambria Math"/>
                </a:endParaRPr>
              </a:p>
              <a:p>
                <a:pPr marL="0" indent="0" algn="justLow">
                  <a:buNone/>
                </a:pPr>
                <a:r>
                  <a:rPr lang="en-US" b="0" dirty="0" smtClean="0"/>
                  <a:t>=</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𝑋</m:t>
                        </m:r>
                      </m:e>
                    </m:d>
                    <m:r>
                      <a:rPr lang="en-US" b="0" i="1" smtClean="0">
                        <a:latin typeface="Cambria Math"/>
                      </a:rPr>
                      <m:t>−</m:t>
                    </m:r>
                    <m:r>
                      <a:rPr lang="en-US" b="0" i="1" smtClean="0">
                        <a:latin typeface="Cambria Math"/>
                      </a:rPr>
                      <m:t>𝐸</m:t>
                    </m:r>
                    <m:r>
                      <a:rPr lang="en-US" b="0" i="1" smtClean="0">
                        <a:latin typeface="Cambria Math"/>
                      </a:rPr>
                      <m:t>(</m:t>
                    </m:r>
                    <m:r>
                      <a:rPr lang="en-US" b="0" i="1" smtClean="0">
                        <a:latin typeface="Cambria Math"/>
                      </a:rPr>
                      <m:t>𝐸</m:t>
                    </m:r>
                    <m:d>
                      <m:dPr>
                        <m:ctrlPr>
                          <a:rPr lang="en-US" b="0" i="1" smtClean="0">
                            <a:latin typeface="Cambria Math"/>
                          </a:rPr>
                        </m:ctrlPr>
                      </m:dPr>
                      <m:e>
                        <m:r>
                          <a:rPr lang="en-US" b="0" i="1" smtClean="0">
                            <a:latin typeface="Cambria Math"/>
                          </a:rPr>
                          <m:t>𝑋</m:t>
                        </m:r>
                      </m:e>
                    </m:d>
                    <m:r>
                      <a:rPr lang="en-US" b="0" i="1" smtClean="0">
                        <a:latin typeface="Cambria Math"/>
                      </a:rPr>
                      <m:t>)</m:t>
                    </m:r>
                  </m:oMath>
                </a14:m>
                <a:endParaRPr lang="en-US" dirty="0" smtClean="0"/>
              </a:p>
              <a:p>
                <a:pPr marL="0" indent="0" algn="justLow">
                  <a:buNone/>
                </a:pPr>
                <a:r>
                  <a:rPr lang="en-US" dirty="0" smtClean="0"/>
                  <a:t>=</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𝑋</m:t>
                        </m:r>
                      </m:e>
                    </m:d>
                    <m:r>
                      <a:rPr lang="en-US" b="0" i="1" smtClean="0">
                        <a:latin typeface="Cambria Math"/>
                      </a:rPr>
                      <m:t>−</m:t>
                    </m:r>
                    <m:r>
                      <a:rPr lang="en-US" b="0" i="1" smtClean="0">
                        <a:latin typeface="Cambria Math"/>
                      </a:rPr>
                      <m:t>𝐸</m:t>
                    </m:r>
                    <m:d>
                      <m:dPr>
                        <m:ctrlPr>
                          <a:rPr lang="en-US" b="0" i="1" smtClean="0">
                            <a:latin typeface="Cambria Math"/>
                          </a:rPr>
                        </m:ctrlPr>
                      </m:dPr>
                      <m:e>
                        <m:r>
                          <a:rPr lang="en-US" b="0" i="1" smtClean="0">
                            <a:latin typeface="Cambria Math"/>
                          </a:rPr>
                          <m:t>𝑋</m:t>
                        </m:r>
                      </m:e>
                    </m:d>
                    <m:r>
                      <a:rPr lang="en-US" b="0" i="1" smtClean="0">
                        <a:latin typeface="Cambria Math"/>
                      </a:rPr>
                      <m:t>=</m:t>
                    </m:r>
                    <m:r>
                      <a:rPr lang="en-US" b="0" i="1" smtClean="0">
                        <a:latin typeface="Cambria Math"/>
                      </a:rPr>
                      <m:t>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54935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خواص التوقع الرياضي </a:t>
            </a:r>
            <a:endParaRPr lang="en-US" dirty="0"/>
          </a:p>
        </p:txBody>
      </p:sp>
      <p:sp>
        <p:nvSpPr>
          <p:cNvPr id="3" name="Content Placeholder 2"/>
          <p:cNvSpPr>
            <a:spLocks noGrp="1"/>
          </p:cNvSpPr>
          <p:nvPr>
            <p:ph idx="1"/>
          </p:nvPr>
        </p:nvSpPr>
        <p:spPr/>
        <p:txBody>
          <a:bodyPr/>
          <a:lstStyle/>
          <a:p>
            <a:pPr marL="0" indent="0" algn="r" rtl="1">
              <a:buNone/>
            </a:pPr>
            <a:r>
              <a:rPr lang="ar-IQ" dirty="0" smtClean="0"/>
              <a:t>1- توقع التوقع يساوي التوقع نفسه.</a:t>
            </a:r>
          </a:p>
          <a:p>
            <a:pPr marL="0" indent="0" algn="r" rtl="1">
              <a:buNone/>
            </a:pPr>
            <a:r>
              <a:rPr lang="ar-IQ" dirty="0" smtClean="0"/>
              <a:t>2- توقع حاصل جمع او طرح متغيرين عشوائين يساوي حاصل جمع او طرح توقع الاول وتوقع الثاني.</a:t>
            </a:r>
          </a:p>
          <a:p>
            <a:pPr marL="0" indent="0" algn="r" rtl="1">
              <a:buNone/>
            </a:pPr>
            <a:r>
              <a:rPr lang="ar-IQ" dirty="0" smtClean="0"/>
              <a:t>3- توقع متغيرين عشوائين مستقلين يساوي توقع الاول في توقع الثاني.</a:t>
            </a:r>
          </a:p>
          <a:p>
            <a:pPr marL="0" indent="0" algn="r" rtl="1">
              <a:buNone/>
            </a:pPr>
            <a:r>
              <a:rPr lang="ar-IQ" dirty="0" smtClean="0"/>
              <a:t>4- توقع ثابت في متغير عشوائي يساوي الثابت في توقع المتغير.</a:t>
            </a:r>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1847699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التباين والانحراف المعياري</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r" rtl="1">
                  <a:buNone/>
                </a:pPr>
                <a:r>
                  <a:rPr lang="ar-IQ" dirty="0" smtClean="0"/>
                  <a:t>التباين</a:t>
                </a:r>
              </a:p>
              <a:p>
                <a:pPr marL="0" indent="0" algn="r" rtl="1">
                  <a:buNone/>
                </a:pPr>
                <a:r>
                  <a:rPr lang="ar-IQ" dirty="0" smtClean="0"/>
                  <a:t>تباين التوزيع الاحتمالي لمتغير عشوائي هو متوسط مربع انحرافات قيم </a:t>
                </a:r>
                <a14:m>
                  <m:oMath xmlns:m="http://schemas.openxmlformats.org/officeDocument/2006/math">
                    <m:r>
                      <a:rPr lang="en-US" i="1">
                        <a:latin typeface="Cambria Math"/>
                      </a:rPr>
                      <m:t>𝑋</m:t>
                    </m:r>
                  </m:oMath>
                </a14:m>
                <a:r>
                  <a:rPr lang="ar-IQ" dirty="0" smtClean="0"/>
                  <a:t> عن القيمة المتوقعة للتوزيع </a:t>
                </a:r>
              </a:p>
              <a:p>
                <a:pPr marL="0" indent="0" algn="r" rtl="1">
                  <a:buNone/>
                </a:pPr>
                <a:r>
                  <a:rPr lang="ar-IQ" dirty="0" smtClean="0"/>
                  <a:t>الاحتمالي للمتغير </a:t>
                </a:r>
                <a14:m>
                  <m:oMath xmlns:m="http://schemas.openxmlformats.org/officeDocument/2006/math">
                    <m:r>
                      <a:rPr lang="en-US" i="1">
                        <a:latin typeface="Cambria Math"/>
                      </a:rPr>
                      <m:t>𝑋</m:t>
                    </m:r>
                  </m:oMath>
                </a14:m>
                <a:r>
                  <a:rPr lang="ar-IQ" dirty="0" smtClean="0"/>
                  <a:t> . فاذا كان </a:t>
                </a:r>
                <a14:m>
                  <m:oMath xmlns:m="http://schemas.openxmlformats.org/officeDocument/2006/math">
                    <m:r>
                      <a:rPr lang="en-US" i="1">
                        <a:latin typeface="Cambria Math"/>
                      </a:rPr>
                      <m:t>𝑋</m:t>
                    </m:r>
                  </m:oMath>
                </a14:m>
                <a:r>
                  <a:rPr lang="ar-IQ" dirty="0" smtClean="0"/>
                  <a:t> متغير عشوائي و</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𝑋</m:t>
                        </m:r>
                      </m:e>
                    </m:d>
                    <m:r>
                      <a:rPr lang="en-US" b="0" i="1" smtClean="0">
                        <a:latin typeface="Cambria Math"/>
                      </a:rPr>
                      <m:t>=</m:t>
                    </m:r>
                    <m:sSub>
                      <m:sSubPr>
                        <m:ctrlPr>
                          <a:rPr lang="en-US" b="0" i="1" smtClean="0">
                            <a:latin typeface="Cambria Math"/>
                          </a:rPr>
                        </m:ctrlPr>
                      </m:sSubPr>
                      <m:e>
                        <m:r>
                          <a:rPr lang="en-US" b="0" i="1" smtClean="0">
                            <a:latin typeface="Cambria Math"/>
                            <a:ea typeface="Cambria Math"/>
                          </a:rPr>
                          <m:t>𝜇</m:t>
                        </m:r>
                      </m:e>
                      <m:sub>
                        <m:r>
                          <a:rPr lang="en-US" b="0" i="1" smtClean="0">
                            <a:latin typeface="Cambria Math"/>
                          </a:rPr>
                          <m:t>𝑥</m:t>
                        </m:r>
                      </m:sub>
                    </m:sSub>
                  </m:oMath>
                </a14:m>
                <a:r>
                  <a:rPr lang="en-US" dirty="0" smtClean="0"/>
                  <a:t> </a:t>
                </a:r>
                <a:r>
                  <a:rPr lang="ar-IQ" dirty="0" smtClean="0"/>
                  <a:t> فان التباين لـ </a:t>
                </a:r>
                <a14:m>
                  <m:oMath xmlns:m="http://schemas.openxmlformats.org/officeDocument/2006/math">
                    <m:r>
                      <a:rPr lang="en-US" i="1">
                        <a:latin typeface="Cambria Math"/>
                      </a:rPr>
                      <m:t>𝑋</m:t>
                    </m:r>
                  </m:oMath>
                </a14:m>
                <a:r>
                  <a:rPr lang="ar-IQ" dirty="0" smtClean="0"/>
                  <a:t> يرمز له بالرمز </a:t>
                </a:r>
                <a14:m>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𝑥</m:t>
                        </m:r>
                      </m:e>
                    </m:d>
                  </m:oMath>
                </a14:m>
                <a:r>
                  <a:rPr lang="ar-IQ" dirty="0" smtClean="0"/>
                  <a:t> </a:t>
                </a:r>
              </a:p>
              <a:p>
                <a:pPr marL="0" indent="0" algn="r" rtl="1">
                  <a:buNone/>
                </a:pPr>
                <a:r>
                  <a:rPr lang="ar-IQ" dirty="0" smtClean="0"/>
                  <a:t>ويعرف كالاتي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76763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المتغيرات العشوائية</a:t>
            </a:r>
            <a:endParaRPr lang="en-US" dirty="0"/>
          </a:p>
        </p:txBody>
      </p:sp>
      <p:sp>
        <p:nvSpPr>
          <p:cNvPr id="3" name="Content Placeholder 2"/>
          <p:cNvSpPr>
            <a:spLocks noGrp="1"/>
          </p:cNvSpPr>
          <p:nvPr>
            <p:ph idx="1"/>
          </p:nvPr>
        </p:nvSpPr>
        <p:spPr/>
        <p:txBody>
          <a:bodyPr/>
          <a:lstStyle/>
          <a:p>
            <a:pPr marL="0" indent="0" algn="r" rtl="1">
              <a:buNone/>
            </a:pPr>
            <a:r>
              <a:rPr lang="ar-IQ" dirty="0" smtClean="0"/>
              <a:t>المتغير العشوائي هو الذي ياخذ قيما حقيقية مختلفة تعبر عن نتائج فضاء العينة ومن ثم مجال هذا المتغير يشمل كل القيم الممكنة له ويكون لكل قيمة من القيم التي ياخذها المتغير احتمال معين وبعبارة اخرى فان المتغير العشوائي يمثل دالة تنقل جميع قيم فضاء العينة الى قيم حقيقية .</a:t>
            </a:r>
          </a:p>
          <a:p>
            <a:pPr marL="0" indent="0" algn="r" rtl="1">
              <a:buNone/>
            </a:pPr>
            <a:r>
              <a:rPr lang="ar-IQ" dirty="0" smtClean="0"/>
              <a:t>المتغيرات العشوائية تنقسم الى نوعين :</a:t>
            </a:r>
          </a:p>
          <a:p>
            <a:pPr marL="0" indent="0" algn="r" rtl="1">
              <a:buNone/>
            </a:pPr>
            <a:r>
              <a:rPr lang="ar-IQ" dirty="0" smtClean="0"/>
              <a:t>1- المتغيرات العشوائية المتقطعة.</a:t>
            </a:r>
          </a:p>
          <a:p>
            <a:pPr marL="0" indent="0" algn="r" rtl="1">
              <a:buNone/>
            </a:pPr>
            <a:r>
              <a:rPr lang="ar-IQ" dirty="0" smtClean="0"/>
              <a:t>2- المتغيرات العشوائية المستمرة.</a:t>
            </a:r>
            <a:endParaRPr lang="en-US" dirty="0"/>
          </a:p>
        </p:txBody>
      </p:sp>
    </p:spTree>
    <p:extLst>
      <p:ext uri="{BB962C8B-B14F-4D97-AF65-F5344CB8AC3E}">
        <p14:creationId xmlns:p14="http://schemas.microsoft.com/office/powerpoint/2010/main" val="4041725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33400" y="1600200"/>
                <a:ext cx="8229600" cy="4525963"/>
              </a:xfrm>
            </p:spPr>
            <p:txBody>
              <a:bodyPr/>
              <a:lstStyle/>
              <a:p>
                <a:pPr marL="0" indent="0" algn="r" rtl="1">
                  <a:buNone/>
                </a:pPr>
                <a:r>
                  <a:rPr lang="ar-IQ" dirty="0" smtClean="0"/>
                  <a:t>اذا كان المتغير العشوائي </a:t>
                </a:r>
                <a14:m>
                  <m:oMath xmlns:m="http://schemas.openxmlformats.org/officeDocument/2006/math">
                    <m:r>
                      <a:rPr lang="en-US" i="1">
                        <a:latin typeface="Cambria Math"/>
                      </a:rPr>
                      <m:t>𝑋</m:t>
                    </m:r>
                  </m:oMath>
                </a14:m>
                <a:r>
                  <a:rPr lang="ar-IQ" dirty="0" smtClean="0"/>
                  <a:t> متقطع فان </a:t>
                </a:r>
              </a:p>
              <a:p>
                <a:pPr marL="0" indent="0" algn="l">
                  <a:buNone/>
                </a:pPr>
                <a14:m>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𝑥</m:t>
                        </m:r>
                      </m:e>
                    </m:d>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𝑥</m:t>
                        </m:r>
                        <m:r>
                          <m:rPr>
                            <m:brk m:alnAt="7"/>
                          </m:rP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𝑥</m:t>
                            </m:r>
                          </m:sub>
                        </m:sSub>
                      </m:sub>
                      <m:sup/>
                      <m:e>
                        <m:sSup>
                          <m:sSupPr>
                            <m:ctrlPr>
                              <a:rPr lang="en-US" b="0" i="1" smtClean="0">
                                <a:latin typeface="Cambria Math"/>
                              </a:rPr>
                            </m:ctrlPr>
                          </m:sSupPr>
                          <m:e>
                            <m:d>
                              <m:dPr>
                                <m:ctrlPr>
                                  <a:rPr lang="en-US" b="0" i="1" smtClean="0">
                                    <a:latin typeface="Cambria Math"/>
                                  </a:rPr>
                                </m:ctrlPr>
                              </m:dPr>
                              <m:e>
                                <m:r>
                                  <a:rPr lang="en-US" b="0" i="1" smtClean="0">
                                    <a:latin typeface="Cambria Math"/>
                                  </a:rPr>
                                  <m:t>𝑥</m:t>
                                </m:r>
                                <m:r>
                                  <a:rPr lang="en-US" b="0" i="1" smtClean="0">
                                    <a:latin typeface="Cambria Math"/>
                                  </a:rPr>
                                  <m:t>−</m:t>
                                </m:r>
                                <m:sSub>
                                  <m:sSubPr>
                                    <m:ctrlPr>
                                      <a:rPr lang="en-US" b="0" i="1" smtClean="0">
                                        <a:latin typeface="Cambria Math"/>
                                      </a:rPr>
                                    </m:ctrlPr>
                                  </m:sSubPr>
                                  <m:e>
                                    <m:r>
                                      <a:rPr lang="en-US" b="0" i="1" smtClean="0">
                                        <a:latin typeface="Cambria Math"/>
                                        <a:ea typeface="Cambria Math"/>
                                      </a:rPr>
                                      <m:t>𝜇</m:t>
                                    </m:r>
                                  </m:e>
                                  <m:sub>
                                    <m:r>
                                      <a:rPr lang="en-US" b="0" i="1" smtClean="0">
                                        <a:latin typeface="Cambria Math"/>
                                      </a:rPr>
                                      <m:t>𝑥</m:t>
                                    </m:r>
                                  </m:sub>
                                </m:sSub>
                              </m:e>
                            </m:d>
                          </m:e>
                          <m:sup>
                            <m:r>
                              <a:rPr lang="en-US" b="0" i="1" smtClean="0">
                                <a:latin typeface="Cambria Math"/>
                              </a:rPr>
                              <m:t>2</m:t>
                            </m:r>
                          </m:sup>
                        </m:sSup>
                        <m:r>
                          <a:rPr lang="en-US" b="0" i="1" smtClean="0">
                            <a:latin typeface="Cambria Math"/>
                          </a:rPr>
                          <m:t>𝑓</m:t>
                        </m:r>
                        <m:d>
                          <m:dPr>
                            <m:ctrlPr>
                              <a:rPr lang="en-US" b="0" i="1" smtClean="0">
                                <a:latin typeface="Cambria Math"/>
                              </a:rPr>
                            </m:ctrlPr>
                          </m:dPr>
                          <m:e>
                            <m:r>
                              <a:rPr lang="en-US" b="0" i="1" smtClean="0">
                                <a:latin typeface="Cambria Math"/>
                              </a:rPr>
                              <m:t>𝑥</m:t>
                            </m:r>
                          </m:e>
                        </m:d>
                      </m:e>
                    </m:nary>
                  </m:oMath>
                </a14:m>
                <a:r>
                  <a:rPr lang="en-US" dirty="0" smtClean="0"/>
                  <a:t> </a:t>
                </a:r>
              </a:p>
              <a:p>
                <a:pPr marL="0" indent="0">
                  <a:buNone/>
                </a:pPr>
                <a:r>
                  <a:rPr lang="en-US" dirty="0"/>
                  <a:t> </a:t>
                </a:r>
                <a:r>
                  <a:rPr lang="en-US" dirty="0" smtClean="0"/>
                  <a:t>              </a:t>
                </a:r>
                <a14:m>
                  <m:oMath xmlns:m="http://schemas.openxmlformats.org/officeDocument/2006/math">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𝑥</m:t>
                        </m:r>
                        <m:r>
                          <m:rPr>
                            <m:brk m:alnAt="7"/>
                          </m:rP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𝑥</m:t>
                            </m:r>
                          </m:sub>
                        </m:sSub>
                      </m:sub>
                      <m:sup/>
                      <m:e>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e>
                    </m:nary>
                    <m:sSub>
                      <m:sSubPr>
                        <m:ctrlPr>
                          <a:rPr lang="en-US" i="1">
                            <a:latin typeface="Cambria Math"/>
                          </a:rPr>
                        </m:ctrlPr>
                      </m:sSubPr>
                      <m:e>
                        <m:r>
                          <a:rPr lang="en-US" i="1">
                            <a:latin typeface="Cambria Math"/>
                            <a:ea typeface="Cambria Math"/>
                          </a:rPr>
                          <m:t>𝜇</m:t>
                        </m:r>
                      </m:e>
                      <m:sub>
                        <m:r>
                          <a:rPr lang="en-US" i="1">
                            <a:latin typeface="Cambria Math"/>
                          </a:rPr>
                          <m:t>𝑥</m:t>
                        </m:r>
                      </m:sub>
                    </m:sSub>
                  </m:oMath>
                </a14:m>
                <a:r>
                  <a:rPr lang="en-US" dirty="0" smtClean="0"/>
                  <a:t>      </a:t>
                </a:r>
              </a:p>
              <a:p>
                <a:pPr marL="0" indent="0">
                  <a:buNone/>
                </a:pPr>
                <a:r>
                  <a:rPr lang="en-US" dirty="0" smtClean="0"/>
                  <a:t>                 = </a:t>
                </a:r>
                <a14:m>
                  <m:oMath xmlns:m="http://schemas.openxmlformats.org/officeDocument/2006/math">
                    <m:r>
                      <a:rPr lang="en-US" i="1">
                        <a:latin typeface="Cambria Math"/>
                      </a:rPr>
                      <m:t>𝐸</m:t>
                    </m:r>
                    <m:r>
                      <a:rPr lang="en-US" i="1">
                        <a:latin typeface="Cambria Math"/>
                      </a:rPr>
                      <m:t>(</m:t>
                    </m:r>
                    <m:sSup>
                      <m:sSupPr>
                        <m:ctrlPr>
                          <a:rPr lang="en-US" i="1">
                            <a:latin typeface="Cambria Math"/>
                          </a:rPr>
                        </m:ctrlPr>
                      </m:sSupPr>
                      <m:e>
                        <m:r>
                          <a:rPr lang="en-US" i="1">
                            <a:latin typeface="Cambria Math"/>
                          </a:rPr>
                          <m:t>𝑥</m:t>
                        </m:r>
                      </m:e>
                      <m:sup>
                        <m:r>
                          <a:rPr lang="en-US" i="1">
                            <a:latin typeface="Cambria Math"/>
                          </a:rPr>
                          <m:t>2</m:t>
                        </m:r>
                      </m:sup>
                    </m:sSup>
                  </m:oMath>
                </a14:m>
                <a:r>
                  <a:rPr lang="en-US" dirty="0"/>
                  <a:t>)</a:t>
                </a:r>
                <a:r>
                  <a:rPr lang="en-US" dirty="0" smtClean="0"/>
                  <a:t>-</a:t>
                </a:r>
                <a14:m>
                  <m:oMath xmlns:m="http://schemas.openxmlformats.org/officeDocument/2006/math">
                    <m:sSub>
                      <m:sSubPr>
                        <m:ctrlPr>
                          <a:rPr lang="en-US" i="1">
                            <a:latin typeface="Cambria Math"/>
                          </a:rPr>
                        </m:ctrlPr>
                      </m:sSubPr>
                      <m:e>
                        <m:r>
                          <a:rPr lang="en-US" i="1">
                            <a:latin typeface="Cambria Math"/>
                            <a:ea typeface="Cambria Math"/>
                          </a:rPr>
                          <m:t>𝜇</m:t>
                        </m:r>
                      </m:e>
                      <m:sub>
                        <m:r>
                          <a:rPr lang="en-US" i="1">
                            <a:latin typeface="Cambria Math"/>
                          </a:rPr>
                          <m:t>𝑥</m:t>
                        </m:r>
                      </m:sub>
                    </m:sSub>
                  </m:oMath>
                </a14:m>
                <a:r>
                  <a:rPr lang="en-US" dirty="0"/>
                  <a:t> </a:t>
                </a:r>
                <a:endParaRPr lang="en-US" dirty="0" smtClean="0"/>
              </a:p>
              <a:p>
                <a:pPr marL="0" indent="0">
                  <a:buNone/>
                </a:pPr>
                <a:r>
                  <a:rPr lang="en-US" dirty="0"/>
                  <a:t> </a:t>
                </a:r>
                <a:r>
                  <a:rPr lang="en-US" dirty="0" smtClean="0"/>
                  <a:t>               </a:t>
                </a:r>
                <a14:m>
                  <m:oMath xmlns:m="http://schemas.openxmlformats.org/officeDocument/2006/math">
                    <m:r>
                      <a:rPr lang="en-US" b="0" i="1" smtClean="0">
                        <a:latin typeface="Cambria Math"/>
                      </a:rPr>
                      <m:t>=</m:t>
                    </m:r>
                    <m:r>
                      <a:rPr lang="en-US" b="0" i="1" smtClean="0">
                        <a:latin typeface="Cambria Math"/>
                      </a:rPr>
                      <m:t>𝐸</m:t>
                    </m:r>
                    <m:r>
                      <a:rPr lang="en-US" b="0" i="1" smtClean="0">
                        <a:latin typeface="Cambria Math"/>
                      </a:rPr>
                      <m:t>(</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oMath>
                </a14:m>
                <a:r>
                  <a:rPr lang="en-US" dirty="0" smtClean="0"/>
                  <a:t>)</a:t>
                </a:r>
                <a14:m>
                  <m:oMath xmlns:m="http://schemas.openxmlformats.org/officeDocument/2006/math">
                    <m:r>
                      <a:rPr lang="en-US" b="0" i="1" dirty="0" smtClean="0">
                        <a:latin typeface="Cambria Math"/>
                      </a:rPr>
                      <m:t>−</m:t>
                    </m:r>
                    <m:sSup>
                      <m:sSupPr>
                        <m:ctrlPr>
                          <a:rPr lang="en-US" b="0" i="1" dirty="0" smtClean="0">
                            <a:latin typeface="Cambria Math"/>
                          </a:rPr>
                        </m:ctrlPr>
                      </m:sSupPr>
                      <m:e>
                        <m:r>
                          <a:rPr lang="en-US" b="0" i="1" dirty="0" smtClean="0">
                            <a:latin typeface="Cambria Math"/>
                          </a:rPr>
                          <m:t>𝐸</m:t>
                        </m:r>
                        <m:r>
                          <a:rPr lang="en-US" b="0" i="1" dirty="0" smtClean="0">
                            <a:latin typeface="Cambria Math"/>
                          </a:rPr>
                          <m:t>(</m:t>
                        </m:r>
                        <m:r>
                          <a:rPr lang="en-US" b="0" i="1" dirty="0" smtClean="0">
                            <a:latin typeface="Cambria Math"/>
                          </a:rPr>
                          <m:t>𝑥</m:t>
                        </m:r>
                        <m:r>
                          <a:rPr lang="en-US" b="0" i="1" dirty="0" smtClean="0">
                            <a:latin typeface="Cambria Math"/>
                          </a:rPr>
                          <m:t>)</m:t>
                        </m:r>
                      </m:e>
                      <m:sup>
                        <m:r>
                          <a:rPr lang="en-US" b="0" i="1" dirty="0" smtClean="0">
                            <a:latin typeface="Cambria Math"/>
                          </a:rPr>
                          <m:t>2</m:t>
                        </m:r>
                      </m:sup>
                    </m:sSup>
                  </m:oMath>
                </a14:m>
                <a:r>
                  <a:rPr lang="en-US" dirty="0" smtClean="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33400" y="1600200"/>
                <a:ext cx="8229600" cy="4525963"/>
              </a:xfrm>
              <a:blipFill rotWithShape="1">
                <a:blip r:embed="rId2"/>
                <a:stretch>
                  <a:fillRect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367331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r" rtl="1">
                  <a:buNone/>
                </a:pPr>
                <a:r>
                  <a:rPr lang="ar-IQ" dirty="0" smtClean="0"/>
                  <a:t>اذا كان المتغير العشوائي </a:t>
                </a:r>
                <a:r>
                  <a:rPr lang="en-US" dirty="0" smtClean="0"/>
                  <a:t>  </a:t>
                </a:r>
                <a14:m>
                  <m:oMath xmlns:m="http://schemas.openxmlformats.org/officeDocument/2006/math">
                    <m:r>
                      <a:rPr lang="en-US" i="1">
                        <a:latin typeface="Cambria Math"/>
                      </a:rPr>
                      <m:t>𝑋</m:t>
                    </m:r>
                  </m:oMath>
                </a14:m>
                <a:r>
                  <a:rPr lang="ar-IQ" dirty="0"/>
                  <a:t> </a:t>
                </a:r>
                <a:r>
                  <a:rPr lang="ar-IQ" dirty="0" smtClean="0"/>
                  <a:t>مستمر فان </a:t>
                </a: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𝑥</m:t>
                          </m:r>
                        </m:e>
                      </m:d>
                      <m:r>
                        <a:rPr lang="en-US" b="0" i="1" smtClean="0">
                          <a:latin typeface="Cambria Math"/>
                        </a:rPr>
                        <m:t>=</m:t>
                      </m:r>
                      <m:nary>
                        <m:naryPr>
                          <m:ctrlPr>
                            <a:rPr lang="en-US" b="0" i="1" smtClean="0">
                              <a:latin typeface="Cambria Math"/>
                            </a:rPr>
                          </m:ctrlPr>
                        </m:naryPr>
                        <m:sub>
                          <m:r>
                            <m:rPr>
                              <m:brk m:alnAt="23"/>
                            </m:rPr>
                            <a:rPr lang="en-US" b="0" i="1" smtClean="0">
                              <a:latin typeface="Cambria Math"/>
                            </a:rPr>
                            <m:t>𝑎</m:t>
                          </m:r>
                        </m:sub>
                        <m:sup>
                          <m:r>
                            <a:rPr lang="en-US" b="0" i="1" smtClean="0">
                              <a:latin typeface="Cambria Math"/>
                            </a:rPr>
                            <m:t>𝑏</m:t>
                          </m:r>
                        </m:sup>
                        <m:e>
                          <m:sSup>
                            <m:sSupPr>
                              <m:ctrlPr>
                                <a:rPr lang="en-US" b="0" i="1" smtClean="0">
                                  <a:latin typeface="Cambria Math"/>
                                </a:rPr>
                              </m:ctrlPr>
                            </m:sSupPr>
                            <m:e>
                              <m:d>
                                <m:dPr>
                                  <m:ctrlPr>
                                    <a:rPr lang="en-US" b="0" i="1" smtClean="0">
                                      <a:latin typeface="Cambria Math"/>
                                    </a:rPr>
                                  </m:ctrlPr>
                                </m:dPr>
                                <m:e>
                                  <m:r>
                                    <a:rPr lang="en-US" b="0" i="1" smtClean="0">
                                      <a:latin typeface="Cambria Math"/>
                                    </a:rPr>
                                    <m:t>𝑥</m:t>
                                  </m:r>
                                  <m:r>
                                    <a:rPr lang="en-US" b="0" i="1" smtClean="0">
                                      <a:latin typeface="Cambria Math"/>
                                    </a:rPr>
                                    <m:t>−</m:t>
                                  </m:r>
                                  <m:sSub>
                                    <m:sSubPr>
                                      <m:ctrlPr>
                                        <a:rPr lang="en-US" b="0" i="1" smtClean="0">
                                          <a:latin typeface="Cambria Math"/>
                                        </a:rPr>
                                      </m:ctrlPr>
                                    </m:sSubPr>
                                    <m:e>
                                      <m:r>
                                        <a:rPr lang="en-US" b="0" i="1" smtClean="0">
                                          <a:latin typeface="Cambria Math"/>
                                          <a:ea typeface="Cambria Math"/>
                                        </a:rPr>
                                        <m:t>𝜇</m:t>
                                      </m:r>
                                    </m:e>
                                    <m:sub>
                                      <m:r>
                                        <a:rPr lang="en-US" b="0" i="1" smtClean="0">
                                          <a:latin typeface="Cambria Math"/>
                                        </a:rPr>
                                        <m:t>𝑥</m:t>
                                      </m:r>
                                    </m:sub>
                                  </m:sSub>
                                </m:e>
                              </m:d>
                            </m:e>
                            <m:sup>
                              <m:r>
                                <a:rPr lang="en-US" b="0" i="1" smtClean="0">
                                  <a:latin typeface="Cambria Math"/>
                                </a:rPr>
                                <m:t>2</m:t>
                              </m:r>
                            </m:sup>
                          </m:sSup>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𝑑𝑥</m:t>
                          </m:r>
                        </m:e>
                      </m:nary>
                    </m:oMath>
                  </m:oMathPara>
                </a14:m>
                <a:endParaRPr lang="en-US" dirty="0" smtClean="0"/>
              </a:p>
              <a:p>
                <a:pPr marL="0" indent="0">
                  <a:buNone/>
                </a:pPr>
                <a:r>
                  <a:rPr lang="en-US" dirty="0"/>
                  <a:t> </a:t>
                </a:r>
                <a:r>
                  <a:rPr lang="en-US" dirty="0" smtClean="0"/>
                  <a:t>                              </a:t>
                </a:r>
                <a14:m>
                  <m:oMath xmlns:m="http://schemas.openxmlformats.org/officeDocument/2006/math">
                    <m:r>
                      <a:rPr lang="en-US" b="0" i="1" smtClean="0">
                        <a:latin typeface="Cambria Math"/>
                      </a:rPr>
                      <m:t>=</m:t>
                    </m:r>
                    <m:nary>
                      <m:naryPr>
                        <m:ctrlPr>
                          <a:rPr lang="en-US" b="0" i="1" smtClean="0">
                            <a:latin typeface="Cambria Math"/>
                          </a:rPr>
                        </m:ctrlPr>
                      </m:naryPr>
                      <m:sub>
                        <m:r>
                          <m:rPr>
                            <m:brk m:alnAt="23"/>
                          </m:rPr>
                          <a:rPr lang="en-US" b="0" i="1" smtClean="0">
                            <a:latin typeface="Cambria Math"/>
                          </a:rPr>
                          <m:t>𝑎</m:t>
                        </m:r>
                      </m:sub>
                      <m:sup>
                        <m:r>
                          <a:rPr lang="en-US" b="0" i="1" smtClean="0">
                            <a:latin typeface="Cambria Math"/>
                          </a:rPr>
                          <m:t>𝑏</m:t>
                        </m:r>
                      </m:sup>
                      <m:e>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𝑑𝑥</m:t>
                        </m:r>
                        <m:r>
                          <a:rPr lang="en-US" b="0" i="1" smtClean="0">
                            <a:latin typeface="Cambria Math"/>
                          </a:rPr>
                          <m:t>−</m:t>
                        </m:r>
                        <m:sSub>
                          <m:sSubPr>
                            <m:ctrlPr>
                              <a:rPr lang="en-US" b="0" i="1" smtClean="0">
                                <a:latin typeface="Cambria Math"/>
                              </a:rPr>
                            </m:ctrlPr>
                          </m:sSubPr>
                          <m:e>
                            <m:r>
                              <a:rPr lang="en-US" b="0" i="1" smtClean="0">
                                <a:latin typeface="Cambria Math"/>
                                <a:ea typeface="Cambria Math"/>
                              </a:rPr>
                              <m:t>𝜇</m:t>
                            </m:r>
                          </m:e>
                          <m:sub>
                            <m:r>
                              <a:rPr lang="en-US" b="0" i="1" smtClean="0">
                                <a:latin typeface="Cambria Math"/>
                              </a:rPr>
                              <m:t>𝑥</m:t>
                            </m:r>
                          </m:sub>
                        </m:sSub>
                      </m:e>
                    </m:nary>
                  </m:oMath>
                </a14:m>
                <a:endParaRPr lang="en-US" dirty="0" smtClean="0"/>
              </a:p>
              <a:p>
                <a:pPr marL="0" indent="0">
                  <a:buNone/>
                </a:pPr>
                <a:r>
                  <a:rPr lang="en-US" dirty="0"/>
                  <a:t> </a:t>
                </a:r>
                <a:r>
                  <a:rPr lang="en-US" dirty="0" smtClean="0"/>
                  <a:t>                              </a:t>
                </a:r>
                <a14:m>
                  <m:oMath xmlns:m="http://schemas.openxmlformats.org/officeDocument/2006/math">
                    <m:r>
                      <a:rPr lang="en-US" b="0" i="1" smtClean="0">
                        <a:latin typeface="Cambria Math"/>
                      </a:rPr>
                      <m:t>=</m:t>
                    </m:r>
                  </m:oMath>
                </a14:m>
                <a:r>
                  <a:rPr lang="en-US" dirty="0"/>
                  <a:t> </a:t>
                </a:r>
                <a14:m>
                  <m:oMath xmlns:m="http://schemas.openxmlformats.org/officeDocument/2006/math">
                    <m:r>
                      <a:rPr lang="en-US" i="1">
                        <a:latin typeface="Cambria Math"/>
                      </a:rPr>
                      <m:t>𝐸</m:t>
                    </m:r>
                    <m:r>
                      <a:rPr lang="en-US" i="1">
                        <a:latin typeface="Cambria Math"/>
                      </a:rPr>
                      <m:t>(</m:t>
                    </m:r>
                    <m:sSup>
                      <m:sSupPr>
                        <m:ctrlPr>
                          <a:rPr lang="en-US" i="1">
                            <a:latin typeface="Cambria Math"/>
                          </a:rPr>
                        </m:ctrlPr>
                      </m:sSupPr>
                      <m:e>
                        <m:r>
                          <a:rPr lang="en-US" i="1">
                            <a:latin typeface="Cambria Math"/>
                          </a:rPr>
                          <m:t>𝑥</m:t>
                        </m:r>
                      </m:e>
                      <m:sup>
                        <m:r>
                          <a:rPr lang="en-US" i="1">
                            <a:latin typeface="Cambria Math"/>
                          </a:rPr>
                          <m:t>2</m:t>
                        </m:r>
                      </m:sup>
                    </m:sSup>
                  </m:oMath>
                </a14:m>
                <a:r>
                  <a:rPr lang="en-US" dirty="0"/>
                  <a:t>)</a:t>
                </a:r>
                <a:r>
                  <a:rPr lang="en-US" dirty="0"/>
                  <a:t>-</a:t>
                </a:r>
                <a14:m>
                  <m:oMath xmlns:m="http://schemas.openxmlformats.org/officeDocument/2006/math">
                    <m:sSub>
                      <m:sSubPr>
                        <m:ctrlPr>
                          <a:rPr lang="en-US" i="1">
                            <a:latin typeface="Cambria Math"/>
                          </a:rPr>
                        </m:ctrlPr>
                      </m:sSubPr>
                      <m:e>
                        <m:r>
                          <a:rPr lang="en-US" i="1">
                            <a:latin typeface="Cambria Math"/>
                            <a:ea typeface="Cambria Math"/>
                          </a:rPr>
                          <m:t>𝜇</m:t>
                        </m:r>
                      </m:e>
                      <m:sub>
                        <m:r>
                          <a:rPr lang="en-US" i="1">
                            <a:latin typeface="Cambria Math"/>
                          </a:rPr>
                          <m:t>𝑥</m:t>
                        </m:r>
                      </m:sub>
                    </m:sSub>
                  </m:oMath>
                </a14:m>
                <a:r>
                  <a:rPr lang="en-US" dirty="0"/>
                  <a:t> </a:t>
                </a:r>
                <a:endParaRPr lang="en-US" dirty="0"/>
              </a:p>
              <a:p>
                <a:pPr marL="0" indent="0">
                  <a:buNone/>
                </a:pPr>
                <a:r>
                  <a:rPr lang="en-US" dirty="0"/>
                  <a:t> </a:t>
                </a:r>
                <a:r>
                  <a:rPr lang="en-US" dirty="0"/>
                  <a:t>               </a:t>
                </a:r>
                <a14:m>
                  <m:oMath xmlns:m="http://schemas.openxmlformats.org/officeDocument/2006/math">
                    <m:r>
                      <a:rPr lang="en-US" i="1">
                        <a:latin typeface="Cambria Math"/>
                      </a:rPr>
                      <m:t>=</m:t>
                    </m:r>
                    <m:r>
                      <a:rPr lang="en-US" i="1">
                        <a:latin typeface="Cambria Math"/>
                      </a:rPr>
                      <m:t>𝐸</m:t>
                    </m:r>
                    <m:r>
                      <a:rPr lang="en-US" i="1">
                        <a:latin typeface="Cambria Math"/>
                      </a:rPr>
                      <m:t>(</m:t>
                    </m:r>
                    <m:sSup>
                      <m:sSupPr>
                        <m:ctrlPr>
                          <a:rPr lang="en-US" i="1">
                            <a:latin typeface="Cambria Math"/>
                          </a:rPr>
                        </m:ctrlPr>
                      </m:sSupPr>
                      <m:e>
                        <m:r>
                          <a:rPr lang="en-US" i="1">
                            <a:latin typeface="Cambria Math"/>
                          </a:rPr>
                          <m:t>𝑥</m:t>
                        </m:r>
                      </m:e>
                      <m:sup>
                        <m:r>
                          <a:rPr lang="en-US" i="1">
                            <a:latin typeface="Cambria Math"/>
                          </a:rPr>
                          <m:t>2</m:t>
                        </m:r>
                      </m:sup>
                    </m:sSup>
                  </m:oMath>
                </a14:m>
                <a:r>
                  <a:rPr lang="en-US" dirty="0"/>
                  <a:t>)</a:t>
                </a:r>
                <a14:m>
                  <m:oMath xmlns:m="http://schemas.openxmlformats.org/officeDocument/2006/math">
                    <m:r>
                      <a:rPr lang="en-US" i="1" dirty="0">
                        <a:latin typeface="Cambria Math"/>
                      </a:rPr>
                      <m:t>−</m:t>
                    </m:r>
                    <m:sSup>
                      <m:sSupPr>
                        <m:ctrlPr>
                          <a:rPr lang="en-US" i="1" dirty="0">
                            <a:latin typeface="Cambria Math"/>
                          </a:rPr>
                        </m:ctrlPr>
                      </m:sSupPr>
                      <m:e>
                        <m:r>
                          <a:rPr lang="en-US" i="1" dirty="0">
                            <a:latin typeface="Cambria Math"/>
                          </a:rPr>
                          <m:t>𝐸</m:t>
                        </m:r>
                        <m:r>
                          <a:rPr lang="en-US" i="1" dirty="0">
                            <a:latin typeface="Cambria Math"/>
                          </a:rPr>
                          <m:t>(</m:t>
                        </m:r>
                        <m:r>
                          <a:rPr lang="en-US" i="1" dirty="0">
                            <a:latin typeface="Cambria Math"/>
                          </a:rPr>
                          <m:t>𝑥</m:t>
                        </m:r>
                        <m:r>
                          <a:rPr lang="en-US" i="1" dirty="0">
                            <a:latin typeface="Cambria Math"/>
                          </a:rPr>
                          <m:t>)</m:t>
                        </m:r>
                      </m:e>
                      <m:sup>
                        <m:r>
                          <a:rPr lang="en-US" i="1" dirty="0">
                            <a:latin typeface="Cambria Math"/>
                          </a:rPr>
                          <m:t>2</m:t>
                        </m:r>
                      </m:sup>
                    </m:sSup>
                  </m:oMath>
                </a14:m>
                <a:r>
                  <a:rPr lang="en-US" dirty="0"/>
                  <a:t> </a:t>
                </a:r>
                <a:endParaRPr lang="en-US" dirty="0" smtClean="0"/>
              </a:p>
              <a:p>
                <a:pPr marL="0" indent="0">
                  <a:buNone/>
                </a:pPr>
                <a:r>
                  <a:rPr lang="en-US" dirty="0"/>
                  <a:t> </a:t>
                </a:r>
                <a:endParaRPr lang="en-US" dirty="0"/>
              </a:p>
              <a:p>
                <a:pPr marL="0" indent="0" algn="l">
                  <a:buNone/>
                </a:pPr>
                <a:endParaRPr lang="ar-IQ" dirty="0" smtClean="0"/>
              </a:p>
              <a:p>
                <a:pPr marL="0" indent="0" algn="r" rtl="1">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2022" r="-1852"/>
                </a:stretch>
              </a:blipFill>
            </p:spPr>
            <p:txBody>
              <a:bodyPr/>
              <a:lstStyle/>
              <a:p>
                <a:r>
                  <a:rPr lang="en-US">
                    <a:noFill/>
                  </a:rPr>
                  <a:t> </a:t>
                </a:r>
              </a:p>
            </p:txBody>
          </p:sp>
        </mc:Fallback>
      </mc:AlternateContent>
    </p:spTree>
    <p:extLst>
      <p:ext uri="{BB962C8B-B14F-4D97-AF65-F5344CB8AC3E}">
        <p14:creationId xmlns:p14="http://schemas.microsoft.com/office/powerpoint/2010/main" val="1753774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خواص التباين</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1- </a:t>
                </a:r>
                <a14:m>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𝐶</m:t>
                        </m:r>
                      </m:e>
                    </m:d>
                    <m:r>
                      <a:rPr lang="en-US" b="0" i="1" smtClean="0">
                        <a:latin typeface="Cambria Math"/>
                      </a:rPr>
                      <m:t>=</m:t>
                    </m:r>
                    <m:r>
                      <a:rPr lang="en-US" b="0" i="1" smtClean="0">
                        <a:latin typeface="Cambria Math"/>
                      </a:rPr>
                      <m:t>0</m:t>
                    </m:r>
                  </m:oMath>
                </a14:m>
                <a:endParaRPr lang="en-US" b="0" dirty="0" smtClean="0"/>
              </a:p>
              <a:p>
                <a:pPr marL="0" indent="0">
                  <a:buNone/>
                </a:pPr>
                <a:r>
                  <a:rPr lang="en-US" dirty="0" smtClean="0"/>
                  <a:t>2- </a:t>
                </a:r>
                <a14:m>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𝑐𝑥</m:t>
                        </m:r>
                      </m:e>
                    </m:d>
                    <m:r>
                      <a:rPr lang="en-US" b="0" i="1" smtClean="0">
                        <a:latin typeface="Cambria Math"/>
                      </a:rPr>
                      <m:t>=</m:t>
                    </m:r>
                    <m:sSup>
                      <m:sSupPr>
                        <m:ctrlPr>
                          <a:rPr lang="en-US" b="0" i="1" smtClean="0">
                            <a:latin typeface="Cambria Math"/>
                          </a:rPr>
                        </m:ctrlPr>
                      </m:sSupPr>
                      <m:e>
                        <m:r>
                          <a:rPr lang="en-US" b="0" i="1" smtClean="0">
                            <a:latin typeface="Cambria Math"/>
                          </a:rPr>
                          <m:t>𝑐</m:t>
                        </m:r>
                      </m:e>
                      <m:sup>
                        <m:r>
                          <a:rPr lang="en-US" b="0" i="1" smtClean="0">
                            <a:latin typeface="Cambria Math"/>
                          </a:rPr>
                          <m:t>2</m:t>
                        </m:r>
                      </m:sup>
                    </m:sSup>
                  </m:oMath>
                </a14:m>
                <a:r>
                  <a:rPr lang="en-US" dirty="0" smtClean="0"/>
                  <a:t>x</a:t>
                </a:r>
              </a:p>
              <a:p>
                <a:pPr marL="0" indent="0">
                  <a:buNone/>
                </a:pPr>
                <a:r>
                  <a:rPr lang="en-US" dirty="0" smtClean="0"/>
                  <a:t>3- </a:t>
                </a:r>
                <a14:m>
                  <m:oMath xmlns:m="http://schemas.openxmlformats.org/officeDocument/2006/math">
                    <m:r>
                      <a:rPr lang="en-US" b="0" i="1" smtClean="0">
                        <a:latin typeface="Cambria Math"/>
                      </a:rPr>
                      <m:t>𝑣𝑎𝑟</m:t>
                    </m:r>
                    <m:d>
                      <m:dPr>
                        <m:ctrlPr>
                          <a:rPr lang="en-US" b="0" i="1" smtClean="0">
                            <a:latin typeface="Cambria Math"/>
                          </a:rPr>
                        </m:ctrlPr>
                      </m:dPr>
                      <m:e>
                        <m:r>
                          <a:rPr lang="en-US" b="0" i="1" smtClean="0">
                            <a:latin typeface="Cambria Math"/>
                          </a:rPr>
                          <m:t>𝑥</m:t>
                        </m:r>
                        <m:r>
                          <a:rPr lang="en-US" b="0" i="1" smtClean="0">
                            <a:latin typeface="Cambria Math"/>
                          </a:rPr>
                          <m:t>+</m:t>
                        </m:r>
                        <m:r>
                          <a:rPr lang="en-US" b="0" i="1" smtClean="0">
                            <a:latin typeface="Cambria Math"/>
                          </a:rPr>
                          <m:t>𝑏</m:t>
                        </m:r>
                      </m:e>
                    </m:d>
                    <m:r>
                      <a:rPr lang="en-US" b="0" i="1" smtClean="0">
                        <a:latin typeface="Cambria Math"/>
                      </a:rPr>
                      <m:t>=</m:t>
                    </m:r>
                    <m:r>
                      <a:rPr lang="en-US" b="0" i="1" smtClean="0">
                        <a:latin typeface="Cambria Math"/>
                      </a:rPr>
                      <m:t>𝑣𝑎𝑟</m:t>
                    </m:r>
                    <m:d>
                      <m:dPr>
                        <m:ctrlPr>
                          <a:rPr lang="en-US" b="0" i="1" smtClean="0">
                            <a:latin typeface="Cambria Math"/>
                          </a:rPr>
                        </m:ctrlPr>
                      </m:dPr>
                      <m:e>
                        <m:r>
                          <a:rPr lang="en-US" b="0" i="1" smtClean="0">
                            <a:latin typeface="Cambria Math"/>
                          </a:rPr>
                          <m:t>𝑥</m:t>
                        </m:r>
                        <m:r>
                          <a:rPr lang="en-US" b="0" i="1" smtClean="0">
                            <a:latin typeface="Cambria Math"/>
                          </a:rPr>
                          <m:t>−</m:t>
                        </m:r>
                        <m:r>
                          <a:rPr lang="en-US" b="0" i="1" smtClean="0">
                            <a:latin typeface="Cambria Math"/>
                          </a:rPr>
                          <m:t>𝑏</m:t>
                        </m:r>
                      </m:e>
                    </m:d>
                    <m:r>
                      <a:rPr lang="en-US" b="0" i="1" smtClean="0">
                        <a:latin typeface="Cambria Math"/>
                      </a:rPr>
                      <m:t>=</m:t>
                    </m:r>
                    <m:r>
                      <a:rPr lang="en-US" b="0" i="1" smtClean="0">
                        <a:latin typeface="Cambria Math"/>
                      </a:rPr>
                      <m:t>𝑣𝑎𝑟</m:t>
                    </m:r>
                    <m:d>
                      <m:dPr>
                        <m:ctrlPr>
                          <a:rPr lang="en-US" b="0" i="1" smtClean="0">
                            <a:latin typeface="Cambria Math"/>
                          </a:rPr>
                        </m:ctrlPr>
                      </m:dPr>
                      <m:e>
                        <m:r>
                          <a:rPr lang="en-US" b="0" i="1" smtClean="0">
                            <a:latin typeface="Cambria Math"/>
                          </a:rPr>
                          <m:t>𝑥</m:t>
                        </m:r>
                      </m:e>
                    </m:d>
                  </m:oMath>
                </a14:m>
                <a:endParaRPr lang="en-US" b="0" dirty="0" smtClean="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617"/>
                </a:stretch>
              </a:blipFill>
            </p:spPr>
            <p:txBody>
              <a:bodyPr/>
              <a:lstStyle/>
              <a:p>
                <a:r>
                  <a:rPr lang="en-US">
                    <a:noFill/>
                  </a:rPr>
                  <a:t> </a:t>
                </a:r>
              </a:p>
            </p:txBody>
          </p:sp>
        </mc:Fallback>
      </mc:AlternateContent>
    </p:spTree>
    <p:extLst>
      <p:ext uri="{BB962C8B-B14F-4D97-AF65-F5344CB8AC3E}">
        <p14:creationId xmlns:p14="http://schemas.microsoft.com/office/powerpoint/2010/main" val="996596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r" rtl="1">
                  <a:buNone/>
                </a:pPr>
                <a:r>
                  <a:rPr lang="ar-IQ" dirty="0" smtClean="0"/>
                  <a:t>الانحراف المعياري لمتغير عشوائي </a:t>
                </a:r>
                <a14:m>
                  <m:oMath xmlns:m="http://schemas.openxmlformats.org/officeDocument/2006/math">
                    <m:r>
                      <a:rPr lang="en-US" i="1">
                        <a:latin typeface="Cambria Math"/>
                      </a:rPr>
                      <m:t>𝑋</m:t>
                    </m:r>
                  </m:oMath>
                </a14:m>
                <a:r>
                  <a:rPr lang="ar-IQ" dirty="0" smtClean="0"/>
                  <a:t> هو الجذر التربيعي الموجب لتباين </a:t>
                </a:r>
                <a14:m>
                  <m:oMath xmlns:m="http://schemas.openxmlformats.org/officeDocument/2006/math">
                    <m:r>
                      <a:rPr lang="en-US" i="1">
                        <a:latin typeface="Cambria Math"/>
                      </a:rPr>
                      <m:t>𝑋</m:t>
                    </m:r>
                  </m:oMath>
                </a14:m>
                <a:r>
                  <a:rPr lang="ar-IQ" dirty="0" smtClean="0"/>
                  <a:t> .</a:t>
                </a:r>
              </a:p>
              <a:p>
                <a:pPr marL="0" indent="0" algn="r" rtl="1">
                  <a:buNone/>
                </a:pPr>
                <a:r>
                  <a:rPr lang="ar-IQ" dirty="0" smtClean="0"/>
                  <a:t>فاذا كان </a:t>
                </a:r>
                <a14:m>
                  <m:oMath xmlns:m="http://schemas.openxmlformats.org/officeDocument/2006/math">
                    <m:r>
                      <a:rPr lang="en-US" i="1">
                        <a:latin typeface="Cambria Math"/>
                      </a:rPr>
                      <m:t>𝑋</m:t>
                    </m:r>
                  </m:oMath>
                </a14:m>
                <a:r>
                  <a:rPr lang="ar-IQ" dirty="0" smtClean="0"/>
                  <a:t> متغير عشوائي فان الانحراف المعياري لـ </a:t>
                </a:r>
                <a14:m>
                  <m:oMath xmlns:m="http://schemas.openxmlformats.org/officeDocument/2006/math">
                    <m:r>
                      <a:rPr lang="en-US" i="1">
                        <a:latin typeface="Cambria Math"/>
                      </a:rPr>
                      <m:t>𝑋</m:t>
                    </m:r>
                  </m:oMath>
                </a14:m>
                <a:r>
                  <a:rPr lang="ar-IQ" dirty="0" smtClean="0"/>
                  <a:t>يرمز </a:t>
                </a:r>
              </a:p>
              <a:p>
                <a:pPr marL="0" indent="0" algn="r" rtl="1">
                  <a:buNone/>
                </a:pPr>
                <a:r>
                  <a:rPr lang="ar-IQ" dirty="0" smtClean="0"/>
                  <a:t>له بالرمز  </a:t>
                </a:r>
                <a14:m>
                  <m:oMath xmlns:m="http://schemas.openxmlformats.org/officeDocument/2006/math">
                    <m:sSub>
                      <m:sSubPr>
                        <m:ctrlPr>
                          <a:rPr lang="ar-IQ" i="1" smtClean="0">
                            <a:latin typeface="Cambria Math"/>
                          </a:rPr>
                        </m:ctrlPr>
                      </m:sSubPr>
                      <m:e>
                        <m:r>
                          <a:rPr lang="ar-IQ" i="1" smtClean="0">
                            <a:latin typeface="Cambria Math"/>
                            <a:ea typeface="Cambria Math"/>
                          </a:rPr>
                          <m:t>𝜎</m:t>
                        </m:r>
                      </m:e>
                      <m:sub>
                        <m:r>
                          <a:rPr lang="en-US" b="0" i="1" smtClean="0">
                            <a:latin typeface="Cambria Math"/>
                          </a:rPr>
                          <m:t>𝑥</m:t>
                        </m:r>
                      </m:sub>
                    </m:sSub>
                  </m:oMath>
                </a14:m>
                <a:r>
                  <a:rPr lang="ar-IQ" dirty="0" smtClean="0"/>
                  <a:t> ويعرف كالاتي :</a:t>
                </a:r>
              </a:p>
              <a:p>
                <a:pPr marL="0" indent="0">
                  <a:buNone/>
                </a:pPr>
                <a14:m>
                  <m:oMath xmlns:m="http://schemas.openxmlformats.org/officeDocument/2006/math">
                    <m:sSub>
                      <m:sSubPr>
                        <m:ctrlPr>
                          <a:rPr lang="ar-IQ" i="1">
                            <a:latin typeface="Cambria Math"/>
                          </a:rPr>
                        </m:ctrlPr>
                      </m:sSubPr>
                      <m:e>
                        <m:r>
                          <a:rPr lang="ar-IQ" i="1">
                            <a:latin typeface="Cambria Math"/>
                            <a:ea typeface="Cambria Math"/>
                          </a:rPr>
                          <m:t>𝜎</m:t>
                        </m:r>
                      </m:e>
                      <m:sub>
                        <m:r>
                          <a:rPr lang="en-US" i="1">
                            <a:latin typeface="Cambria Math"/>
                          </a:rPr>
                          <m:t>𝑥</m:t>
                        </m:r>
                      </m:sub>
                    </m:sSub>
                  </m:oMath>
                </a14:m>
                <a:r>
                  <a:rPr lang="ar-IQ" dirty="0" smtClean="0"/>
                  <a:t>=</a:t>
                </a:r>
                <a14:m>
                  <m:oMath xmlns:m="http://schemas.openxmlformats.org/officeDocument/2006/math">
                    <m:rad>
                      <m:radPr>
                        <m:degHide m:val="on"/>
                        <m:ctrlPr>
                          <a:rPr lang="ar-IQ" i="1" dirty="0" smtClean="0">
                            <a:latin typeface="Cambria Math"/>
                          </a:rPr>
                        </m:ctrlPr>
                      </m:radPr>
                      <m:deg/>
                      <m:e>
                        <m:r>
                          <a:rPr lang="en-US" b="0" i="1" dirty="0" smtClean="0">
                            <a:latin typeface="Cambria Math"/>
                          </a:rPr>
                          <m:t>𝑣𝑎𝑟</m:t>
                        </m:r>
                        <m:r>
                          <a:rPr lang="en-US" b="0" i="1" dirty="0" smtClean="0">
                            <a:latin typeface="Cambria Math"/>
                          </a:rPr>
                          <m:t>(</m:t>
                        </m:r>
                        <m:r>
                          <a:rPr lang="en-US" b="0" i="1" dirty="0" smtClean="0">
                            <a:latin typeface="Cambria Math"/>
                          </a:rPr>
                          <m:t>𝑥</m:t>
                        </m:r>
                        <m:r>
                          <a:rPr lang="en-US" b="0" i="1" dirty="0" smtClean="0">
                            <a:latin typeface="Cambria Math"/>
                          </a:rPr>
                          <m:t>)</m:t>
                        </m:r>
                      </m:e>
                    </m:rad>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370" t="-1752" r="-1852"/>
                </a:stretch>
              </a:blipFill>
            </p:spPr>
            <p:txBody>
              <a:bodyPr/>
              <a:lstStyle/>
              <a:p>
                <a:r>
                  <a:rPr lang="en-US">
                    <a:noFill/>
                  </a:rPr>
                  <a:t> </a:t>
                </a:r>
              </a:p>
            </p:txBody>
          </p:sp>
        </mc:Fallback>
      </mc:AlternateContent>
    </p:spTree>
    <p:extLst>
      <p:ext uri="{BB962C8B-B14F-4D97-AF65-F5344CB8AC3E}">
        <p14:creationId xmlns:p14="http://schemas.microsoft.com/office/powerpoint/2010/main" val="240386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المتغيرات العشوائية المتقطعة</a:t>
            </a:r>
            <a:endParaRPr lang="en-US" dirty="0"/>
          </a:p>
        </p:txBody>
      </p:sp>
      <p:sp>
        <p:nvSpPr>
          <p:cNvPr id="3" name="Content Placeholder 2"/>
          <p:cNvSpPr>
            <a:spLocks noGrp="1"/>
          </p:cNvSpPr>
          <p:nvPr>
            <p:ph idx="1"/>
          </p:nvPr>
        </p:nvSpPr>
        <p:spPr/>
        <p:txBody>
          <a:bodyPr/>
          <a:lstStyle/>
          <a:p>
            <a:pPr marL="0" indent="0" algn="r" rtl="1">
              <a:buNone/>
            </a:pPr>
            <a:r>
              <a:rPr lang="ar-IQ" dirty="0" smtClean="0"/>
              <a:t>المتغير العشوائي المتقطع </a:t>
            </a:r>
          </a:p>
          <a:p>
            <a:pPr marL="0" indent="0" algn="r" rtl="1">
              <a:buNone/>
            </a:pPr>
            <a:r>
              <a:rPr lang="ar-IQ" dirty="0"/>
              <a:t> </a:t>
            </a:r>
            <a:r>
              <a:rPr lang="ar-IQ" dirty="0" smtClean="0"/>
              <a:t>    هو الذي ياخذ قيم بينية ومتباعدة ويرمز للمتغير العشوائي بشكل عام بحرف من الاحرف الابجدية الكبيرة </a:t>
            </a:r>
            <a:r>
              <a:rPr lang="en-US" dirty="0" smtClean="0"/>
              <a:t>X,Y,Z,……..</a:t>
            </a:r>
            <a:r>
              <a:rPr lang="ar-IQ" dirty="0" smtClean="0"/>
              <a:t> </a:t>
            </a:r>
            <a:r>
              <a:rPr lang="ar-IQ" dirty="0" smtClean="0"/>
              <a:t>ويرمز للقيم التي ياخذها المتغير بالحروف الابجدية الصغيرة </a:t>
            </a:r>
            <a:r>
              <a:rPr lang="en-US" dirty="0" smtClean="0"/>
              <a:t> </a:t>
            </a:r>
            <a:r>
              <a:rPr lang="en-US" dirty="0" err="1" smtClean="0"/>
              <a:t>x,y,z</a:t>
            </a:r>
            <a:r>
              <a:rPr lang="en-US" dirty="0" smtClean="0"/>
              <a:t>,…….</a:t>
            </a:r>
            <a:r>
              <a:rPr lang="ar-IQ" dirty="0" smtClean="0"/>
              <a:t>ومثال على ذلك عدد الاولاد الذكور في الاسرة المكونة من اربعة اولاد .</a:t>
            </a:r>
            <a:endParaRPr lang="en-US" dirty="0"/>
          </a:p>
        </p:txBody>
      </p:sp>
    </p:spTree>
    <p:extLst>
      <p:ext uri="{BB962C8B-B14F-4D97-AF65-F5344CB8AC3E}">
        <p14:creationId xmlns:p14="http://schemas.microsoft.com/office/powerpoint/2010/main" val="32526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التوزيع الاحتمالي للمتغير العشوائي المتقطع</a:t>
            </a:r>
            <a:endParaRPr lang="en-US" dirty="0"/>
          </a:p>
        </p:txBody>
      </p:sp>
      <p:sp>
        <p:nvSpPr>
          <p:cNvPr id="3" name="Content Placeholder 2"/>
          <p:cNvSpPr>
            <a:spLocks noGrp="1"/>
          </p:cNvSpPr>
          <p:nvPr>
            <p:ph idx="1"/>
          </p:nvPr>
        </p:nvSpPr>
        <p:spPr/>
        <p:txBody>
          <a:bodyPr/>
          <a:lstStyle/>
          <a:p>
            <a:pPr marL="0" indent="0" algn="r" rtl="1">
              <a:buNone/>
            </a:pPr>
            <a:r>
              <a:rPr lang="ar-IQ" dirty="0" smtClean="0"/>
              <a:t>هو الذي يبين احتمالات حدوث القيم التي يمكن ان ياخذها المتغير والتي ترتبط باحتمالات النتائج الممكنة في فضاء العينة بمعنى اخر هو مجموعة من القيم الممكنة مع الاحتمالات المرتبطة بقيم المتغير .</a:t>
            </a:r>
            <a:endParaRPr lang="en-US" dirty="0"/>
          </a:p>
        </p:txBody>
      </p:sp>
    </p:spTree>
    <p:extLst>
      <p:ext uri="{BB962C8B-B14F-4D97-AF65-F5344CB8AC3E}">
        <p14:creationId xmlns:p14="http://schemas.microsoft.com/office/powerpoint/2010/main" val="296959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دالة الكتلة الاحتمالية للمتغير العشوائي المتقطع</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اذا كان </a:t>
            </a:r>
            <a:r>
              <a:rPr lang="en-US" dirty="0" smtClean="0"/>
              <a:t>X</a:t>
            </a:r>
            <a:r>
              <a:rPr lang="ar-IQ" dirty="0" smtClean="0"/>
              <a:t> يمثل متغيرا عشوائيا متقطعا ياخذ القيم</a:t>
            </a:r>
            <a:r>
              <a:rPr lang="en-US" dirty="0" smtClean="0"/>
              <a:t> x</a:t>
            </a:r>
            <a:r>
              <a:rPr lang="en-US" sz="1400" dirty="0" smtClean="0"/>
              <a:t>1</a:t>
            </a:r>
            <a:r>
              <a:rPr lang="en-US" dirty="0" smtClean="0"/>
              <a:t>,x</a:t>
            </a:r>
            <a:r>
              <a:rPr lang="en-US" sz="1400" dirty="0" smtClean="0"/>
              <a:t>2</a:t>
            </a:r>
            <a:r>
              <a:rPr lang="en-US" dirty="0" smtClean="0"/>
              <a:t>,…..</a:t>
            </a:r>
            <a:r>
              <a:rPr lang="en-US" dirty="0" err="1" smtClean="0"/>
              <a:t>x</a:t>
            </a:r>
            <a:r>
              <a:rPr lang="en-US" sz="1400" dirty="0" err="1" smtClean="0"/>
              <a:t>n</a:t>
            </a:r>
            <a:r>
              <a:rPr lang="en-US" dirty="0" smtClean="0"/>
              <a:t> </a:t>
            </a:r>
            <a:r>
              <a:rPr lang="ar-IQ" dirty="0" smtClean="0"/>
              <a:t>باحتمال </a:t>
            </a:r>
            <a:r>
              <a:rPr lang="en-US" dirty="0" smtClean="0"/>
              <a:t>f(x</a:t>
            </a:r>
            <a:r>
              <a:rPr lang="en-US" sz="1400" dirty="0" smtClean="0"/>
              <a:t>i</a:t>
            </a:r>
            <a:r>
              <a:rPr lang="en-US" dirty="0" smtClean="0"/>
              <a:t>)</a:t>
            </a:r>
            <a:r>
              <a:rPr lang="ar-IQ" dirty="0" smtClean="0"/>
              <a:t> حيث ان </a:t>
            </a:r>
            <a:r>
              <a:rPr lang="en-US" dirty="0" smtClean="0"/>
              <a:t>i=1,2,…..,n</a:t>
            </a:r>
            <a:r>
              <a:rPr lang="ar-IQ" dirty="0" smtClean="0"/>
              <a:t> فان الدالة </a:t>
            </a:r>
            <a:r>
              <a:rPr lang="en-US" dirty="0" smtClean="0"/>
              <a:t>f(x</a:t>
            </a:r>
            <a:r>
              <a:rPr lang="en-US" sz="1400" dirty="0" smtClean="0"/>
              <a:t>i</a:t>
            </a:r>
            <a:r>
              <a:rPr lang="en-US" dirty="0" smtClean="0"/>
              <a:t>)</a:t>
            </a:r>
            <a:r>
              <a:rPr lang="ar-IQ" dirty="0" smtClean="0"/>
              <a:t> تسمى دالة الكتلة الاحتمالية للمتغير العشوائي المتقطع </a:t>
            </a:r>
            <a:r>
              <a:rPr lang="en-US" dirty="0" smtClean="0"/>
              <a:t>X</a:t>
            </a:r>
            <a:r>
              <a:rPr lang="ar-IQ" dirty="0" smtClean="0"/>
              <a:t> او الدالة الاحتمالية ومن خصائص هذه الدالة انها تحقق الشروط التالية :</a:t>
            </a:r>
            <a:endParaRPr lang="en-US" dirty="0" smtClean="0"/>
          </a:p>
          <a:p>
            <a:pPr marL="514350" indent="-514350" algn="r" rtl="1">
              <a:buAutoNum type="arabicPeriod"/>
            </a:pPr>
            <a:r>
              <a:rPr lang="ar-IQ" dirty="0" smtClean="0"/>
              <a:t>الدالة الاحتمالية اكبر او تساوي صفر .</a:t>
            </a:r>
          </a:p>
          <a:p>
            <a:pPr marL="514350" indent="-514350" algn="r" rtl="1">
              <a:buAutoNum type="arabicPeriod"/>
            </a:pPr>
            <a:r>
              <a:rPr lang="ar-IQ" dirty="0" smtClean="0"/>
              <a:t>مجموع الدوال الاحتمالية يساوي واحد . </a:t>
            </a:r>
          </a:p>
          <a:p>
            <a:pPr marL="0" indent="0" algn="r" rtl="1">
              <a:buNone/>
            </a:pPr>
            <a:r>
              <a:rPr lang="ar-IQ" dirty="0" smtClean="0"/>
              <a:t>ويمكن تمثيل دالة الكتلة الاحتمالية للمتغير العشوائي المتقطع ليس من خلال منحني ولكن من خلال اعمدة متوازية على محور </a:t>
            </a:r>
            <a:r>
              <a:rPr lang="en-US" dirty="0" smtClean="0"/>
              <a:t>X</a:t>
            </a:r>
            <a:r>
              <a:rPr lang="ar-IQ" dirty="0" smtClean="0"/>
              <a:t> .</a:t>
            </a:r>
          </a:p>
          <a:p>
            <a:pPr marL="0" indent="0" algn="r" rtl="1">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3232771"/>
              </p:ext>
            </p:extLst>
          </p:nvPr>
        </p:nvGraphicFramePr>
        <p:xfrm>
          <a:off x="4794250" y="2371725"/>
          <a:ext cx="114300" cy="177800"/>
        </p:xfrm>
        <a:graphic>
          <a:graphicData uri="http://schemas.openxmlformats.org/presentationml/2006/ole">
            <mc:AlternateContent xmlns:mc="http://schemas.openxmlformats.org/markup-compatibility/2006">
              <mc:Choice xmlns:v="urn:schemas-microsoft-com:vml" Requires="v">
                <p:oleObj spid="_x0000_s1059" name="Equation" r:id="rId3" imgW="114120" imgH="177480" progId="Equation.DSMT4">
                  <p:embed/>
                </p:oleObj>
              </mc:Choice>
              <mc:Fallback>
                <p:oleObj name="Equation" r:id="rId3" imgW="114120" imgH="177480" progId="Equation.DSMT4">
                  <p:embed/>
                  <p:pic>
                    <p:nvPicPr>
                      <p:cNvPr id="0" name=""/>
                      <p:cNvPicPr/>
                      <p:nvPr/>
                    </p:nvPicPr>
                    <p:blipFill>
                      <a:blip r:embed="rId4"/>
                      <a:stretch>
                        <a:fillRect/>
                      </a:stretch>
                    </p:blipFill>
                    <p:spPr>
                      <a:xfrm>
                        <a:off x="4794250" y="2371725"/>
                        <a:ext cx="114300" cy="177800"/>
                      </a:xfrm>
                      <a:prstGeom prst="rect">
                        <a:avLst/>
                      </a:prstGeom>
                    </p:spPr>
                  </p:pic>
                </p:oleObj>
              </mc:Fallback>
            </mc:AlternateContent>
          </a:graphicData>
        </a:graphic>
      </p:graphicFrame>
    </p:spTree>
    <p:extLst>
      <p:ext uri="{BB962C8B-B14F-4D97-AF65-F5344CB8AC3E}">
        <p14:creationId xmlns:p14="http://schemas.microsoft.com/office/powerpoint/2010/main" val="390103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dirty="0" smtClean="0"/>
              <a:t>دالة التوزيع الاحتمالي التجميعية للمتغير العشوائي المتقطع</a:t>
            </a:r>
            <a:endParaRPr lang="en-US" dirty="0"/>
          </a:p>
        </p:txBody>
      </p:sp>
      <p:sp>
        <p:nvSpPr>
          <p:cNvPr id="3" name="Content Placeholder 2"/>
          <p:cNvSpPr>
            <a:spLocks noGrp="1"/>
          </p:cNvSpPr>
          <p:nvPr>
            <p:ph idx="1"/>
          </p:nvPr>
        </p:nvSpPr>
        <p:spPr/>
        <p:txBody>
          <a:bodyPr/>
          <a:lstStyle/>
          <a:p>
            <a:pPr marL="0" indent="0" algn="r" rtl="1">
              <a:buNone/>
            </a:pPr>
            <a:r>
              <a:rPr lang="ar-IQ" dirty="0" smtClean="0"/>
              <a:t>ان المتغيرالعشوائي </a:t>
            </a:r>
            <a:r>
              <a:rPr lang="en-US" dirty="0" smtClean="0"/>
              <a:t>X</a:t>
            </a:r>
            <a:r>
              <a:rPr lang="ar-IQ" dirty="0" smtClean="0"/>
              <a:t> ياخذ قيمة اقل او تساوي قيمة ما من القيم الممكنة من قيم المتغير العشوائي ونسمي هذا النوع من الدوال بدالة التوزيع الاحتمالي التجميعية للمتغير العشوائي </a:t>
            </a:r>
            <a:r>
              <a:rPr lang="en-US" dirty="0" smtClean="0"/>
              <a:t>X</a:t>
            </a:r>
            <a:r>
              <a:rPr lang="ar-IQ" dirty="0" smtClean="0"/>
              <a:t> .</a:t>
            </a:r>
          </a:p>
          <a:p>
            <a:pPr marL="0" indent="0" algn="r" rtl="1">
              <a:buNone/>
            </a:pPr>
            <a:r>
              <a:rPr lang="ar-IQ" dirty="0" smtClean="0"/>
              <a:t>ويرمز لهذه الدالة بالرمز </a:t>
            </a:r>
            <a:r>
              <a:rPr lang="en-US" dirty="0" smtClean="0"/>
              <a:t>F(x)</a:t>
            </a:r>
            <a:r>
              <a:rPr lang="ar-IQ" dirty="0" smtClean="0"/>
              <a:t> وتعرف بالشكل التالي :</a:t>
            </a:r>
          </a:p>
          <a:p>
            <a:pPr marL="0" indent="0" algn="l">
              <a:buNone/>
            </a:pPr>
            <a:r>
              <a:rPr lang="en-US" dirty="0" smtClean="0"/>
              <a:t>F(x)=P(X=x)=Sum(f(x</a:t>
            </a:r>
            <a:r>
              <a:rPr lang="en-US" sz="1400" dirty="0" smtClean="0"/>
              <a:t>i</a:t>
            </a:r>
            <a:r>
              <a:rPr lang="en-US" dirty="0" smtClean="0"/>
              <a:t>))</a:t>
            </a:r>
            <a:r>
              <a:rPr lang="ar-IQ" dirty="0" smtClean="0"/>
              <a:t> </a:t>
            </a:r>
          </a:p>
          <a:p>
            <a:pPr marL="0" indent="0" algn="r" rtl="1">
              <a:buNone/>
            </a:pPr>
            <a:r>
              <a:rPr lang="ar-IQ" dirty="0" smtClean="0"/>
              <a:t>دالة التوزيع التجميعية تحقق الشروط التالية:</a:t>
            </a:r>
          </a:p>
          <a:p>
            <a:pPr marL="0" indent="0" algn="r" rtl="1">
              <a:buNone/>
            </a:pPr>
            <a:r>
              <a:rPr lang="ar-IQ" dirty="0" smtClean="0"/>
              <a:t>1- </a:t>
            </a:r>
            <a:r>
              <a:rPr lang="en-US" dirty="0" smtClean="0"/>
              <a:t>F(x)</a:t>
            </a:r>
            <a:r>
              <a:rPr lang="ar-IQ" dirty="0" smtClean="0"/>
              <a:t> اكبر او تساوي صفر واقل او تساوي واحد.</a:t>
            </a:r>
          </a:p>
          <a:p>
            <a:pPr marL="0" indent="0" algn="r" rtl="1">
              <a:buNone/>
            </a:pPr>
            <a:r>
              <a:rPr lang="ar-IQ" dirty="0" smtClean="0"/>
              <a:t>2- </a:t>
            </a:r>
            <a:r>
              <a:rPr lang="en-US" dirty="0" smtClean="0"/>
              <a:t>F(x)</a:t>
            </a:r>
            <a:r>
              <a:rPr lang="ar-IQ" dirty="0" smtClean="0"/>
              <a:t> دالة غير متناقصة لكل قيم </a:t>
            </a:r>
            <a:r>
              <a:rPr lang="en-US" dirty="0" smtClean="0"/>
              <a:t> x</a:t>
            </a:r>
            <a:r>
              <a:rPr lang="ar-IQ" dirty="0" smtClean="0"/>
              <a:t> .</a:t>
            </a:r>
            <a:endParaRPr lang="en-US" dirty="0" smtClean="0"/>
          </a:p>
        </p:txBody>
      </p:sp>
    </p:spTree>
    <p:extLst>
      <p:ext uri="{BB962C8B-B14F-4D97-AF65-F5344CB8AC3E}">
        <p14:creationId xmlns:p14="http://schemas.microsoft.com/office/powerpoint/2010/main" val="322712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IQ" dirty="0" smtClean="0"/>
              <a:t>3- اذا كان </a:t>
            </a:r>
            <a:r>
              <a:rPr lang="en-US" dirty="0" smtClean="0"/>
              <a:t>a</a:t>
            </a:r>
            <a:r>
              <a:rPr lang="ar-IQ" dirty="0" smtClean="0"/>
              <a:t> اصغر من </a:t>
            </a:r>
            <a:r>
              <a:rPr lang="en-US" dirty="0" smtClean="0"/>
              <a:t>b</a:t>
            </a:r>
            <a:r>
              <a:rPr lang="ar-IQ" dirty="0" smtClean="0"/>
              <a:t> فان </a:t>
            </a:r>
          </a:p>
          <a:p>
            <a:pPr marL="0" indent="0" algn="l">
              <a:buNone/>
            </a:pPr>
            <a:r>
              <a:rPr lang="en-US" dirty="0" smtClean="0"/>
              <a:t>P(a&lt;x&lt;b)=P(x&lt;b)-P(x&lt;a)=F(b)-F(a)</a:t>
            </a:r>
          </a:p>
          <a:p>
            <a:pPr marL="0" indent="0" algn="r" rtl="1">
              <a:buNone/>
            </a:pPr>
            <a:r>
              <a:rPr lang="ar-IQ" dirty="0" smtClean="0"/>
              <a:t>ملاحظة : اذا كانت </a:t>
            </a:r>
            <a:r>
              <a:rPr lang="en-US" dirty="0" smtClean="0"/>
              <a:t>F(x)</a:t>
            </a:r>
            <a:r>
              <a:rPr lang="ar-IQ" dirty="0" smtClean="0"/>
              <a:t> هي دالة التوزيع الاحتمالي التجميعية للمتغير العشوائي المتقطع </a:t>
            </a:r>
            <a:r>
              <a:rPr lang="en-US" dirty="0" smtClean="0"/>
              <a:t>X</a:t>
            </a:r>
            <a:r>
              <a:rPr lang="ar-IQ" dirty="0" smtClean="0"/>
              <a:t> فان </a:t>
            </a:r>
          </a:p>
          <a:p>
            <a:pPr marL="0" indent="0" algn="l">
              <a:buNone/>
            </a:pPr>
            <a:r>
              <a:rPr lang="en-US" dirty="0" smtClean="0"/>
              <a:t>P(X&gt;x)=1-P(X&lt;x)=1-F(x)</a:t>
            </a:r>
          </a:p>
          <a:p>
            <a:pPr marL="0" indent="0" algn="r" rtl="1">
              <a:buNone/>
            </a:pPr>
            <a:r>
              <a:rPr lang="ar-IQ" dirty="0" smtClean="0"/>
              <a:t>ملاحظة : تاخذ دالة التوزيع الاحتمالي التجميعية للمتغير العشوائي المتقطع</a:t>
            </a:r>
            <a:r>
              <a:rPr lang="en-US" dirty="0" smtClean="0"/>
              <a:t> </a:t>
            </a:r>
            <a:r>
              <a:rPr lang="ar-IQ" dirty="0" smtClean="0"/>
              <a:t> شكلا سلميا وهي لا تكون متناقصة في اي مجال واكبر قيمة ممكنة لها هي الواحد .</a:t>
            </a:r>
            <a:endParaRPr lang="en-US" dirty="0"/>
          </a:p>
        </p:txBody>
      </p:sp>
    </p:spTree>
    <p:extLst>
      <p:ext uri="{BB962C8B-B14F-4D97-AF65-F5344CB8AC3E}">
        <p14:creationId xmlns:p14="http://schemas.microsoft.com/office/powerpoint/2010/main" val="202392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المتغيرات العشوائية المستمرة</a:t>
            </a:r>
            <a:endParaRPr lang="en-US" dirty="0"/>
          </a:p>
        </p:txBody>
      </p:sp>
      <p:sp>
        <p:nvSpPr>
          <p:cNvPr id="3" name="Content Placeholder 2"/>
          <p:cNvSpPr>
            <a:spLocks noGrp="1"/>
          </p:cNvSpPr>
          <p:nvPr>
            <p:ph idx="1"/>
          </p:nvPr>
        </p:nvSpPr>
        <p:spPr/>
        <p:txBody>
          <a:bodyPr/>
          <a:lstStyle/>
          <a:p>
            <a:pPr marL="0" indent="0" algn="r" rtl="1">
              <a:buNone/>
            </a:pPr>
            <a:r>
              <a:rPr lang="ar-IQ" dirty="0" smtClean="0"/>
              <a:t>المتغير العشوائي المستمر </a:t>
            </a:r>
          </a:p>
          <a:p>
            <a:pPr marL="0" indent="0" algn="r" rtl="1">
              <a:buNone/>
            </a:pPr>
            <a:r>
              <a:rPr lang="ar-IQ" dirty="0" smtClean="0"/>
              <a:t>هو الذي ياخذ قيم متصلة وياخذ عدد لا نهائي من القيم الممكنة له داخل مجاله , فاذا كان </a:t>
            </a:r>
            <a:r>
              <a:rPr lang="en-US" dirty="0" smtClean="0"/>
              <a:t>X</a:t>
            </a:r>
            <a:r>
              <a:rPr lang="ar-IQ" dirty="0" smtClean="0"/>
              <a:t> متغير عشوائي مستمر ويقع في المدى (</a:t>
            </a:r>
            <a:r>
              <a:rPr lang="en-US" dirty="0" err="1" smtClean="0"/>
              <a:t>a,b</a:t>
            </a:r>
            <a:r>
              <a:rPr lang="ar-IQ" dirty="0" smtClean="0"/>
              <a:t>) فان للمتغير </a:t>
            </a:r>
            <a:r>
              <a:rPr lang="en-US" dirty="0" smtClean="0"/>
              <a:t>X</a:t>
            </a:r>
            <a:r>
              <a:rPr lang="ar-IQ" dirty="0" smtClean="0"/>
              <a:t> عدد نهائي من القيم التي تقع بين الحدين الادنى والاعلى </a:t>
            </a:r>
            <a:r>
              <a:rPr lang="en-US" dirty="0" smtClean="0"/>
              <a:t>a</a:t>
            </a:r>
            <a:r>
              <a:rPr lang="ar-IQ" dirty="0" smtClean="0"/>
              <a:t> و </a:t>
            </a:r>
            <a:r>
              <a:rPr lang="en-US" dirty="0" smtClean="0"/>
              <a:t>b</a:t>
            </a:r>
            <a:r>
              <a:rPr lang="ar-IQ" dirty="0" smtClean="0"/>
              <a:t> ومثال على ذلك وزن الجسم بالكيلو غرام للاعمار من 30 الى 40 سنة .</a:t>
            </a:r>
            <a:endParaRPr lang="en-US" dirty="0"/>
          </a:p>
        </p:txBody>
      </p:sp>
    </p:spTree>
    <p:extLst>
      <p:ext uri="{BB962C8B-B14F-4D97-AF65-F5344CB8AC3E}">
        <p14:creationId xmlns:p14="http://schemas.microsoft.com/office/powerpoint/2010/main" val="144969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التوزيع الاحتمالي للمتغير العشوائي المستمر</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التوزيع الاحتمالي هو مجموعة القيم التي يمكن ان ياخذها المتغير العشوائي المستمر والاحتمالات الملحقة بها. </a:t>
            </a:r>
          </a:p>
          <a:p>
            <a:pPr marL="0" indent="0" algn="r" rtl="1">
              <a:buNone/>
            </a:pPr>
            <a:r>
              <a:rPr lang="ar-IQ" dirty="0" smtClean="0"/>
              <a:t>بمعنى اخر هو التوزيع الذي ياخذ فيه المتغير العشوائي المستمر قيما بين حدين </a:t>
            </a:r>
            <a:r>
              <a:rPr lang="en-US" dirty="0" smtClean="0"/>
              <a:t>a</a:t>
            </a:r>
            <a:r>
              <a:rPr lang="ar-IQ" dirty="0" smtClean="0"/>
              <a:t> و </a:t>
            </a:r>
            <a:r>
              <a:rPr lang="en-US" dirty="0" smtClean="0"/>
              <a:t>b</a:t>
            </a:r>
            <a:r>
              <a:rPr lang="ar-IQ" dirty="0" smtClean="0"/>
              <a:t> .</a:t>
            </a:r>
          </a:p>
          <a:p>
            <a:pPr marL="0" indent="0" algn="r" rtl="1">
              <a:buNone/>
            </a:pPr>
            <a:r>
              <a:rPr lang="ar-IQ" dirty="0" smtClean="0"/>
              <a:t>ان دالة التوزيع الاحتمالي للمتغير العشوائي المستمر تسمى بدالة كثافة الاحتمال او دالة الاحتمال ونرمز لها بالرمز </a:t>
            </a:r>
            <a:r>
              <a:rPr lang="en-US" dirty="0" smtClean="0"/>
              <a:t>f(x)</a:t>
            </a:r>
            <a:r>
              <a:rPr lang="ar-IQ" dirty="0" smtClean="0"/>
              <a:t> .</a:t>
            </a:r>
          </a:p>
          <a:p>
            <a:pPr marL="0" indent="0" algn="r" rtl="1">
              <a:buNone/>
            </a:pPr>
            <a:r>
              <a:rPr lang="ar-IQ" dirty="0" smtClean="0"/>
              <a:t>يمكن تمثيل دالة الاحتمال بمنحني متصل والمساحة اسفل المنحني تعبر عن مجموع الاحتمالات الكلية وتساوي هذه المساحة الواحد الصحيح .</a:t>
            </a:r>
            <a:endParaRPr lang="en-US" dirty="0"/>
          </a:p>
        </p:txBody>
      </p:sp>
    </p:spTree>
    <p:extLst>
      <p:ext uri="{BB962C8B-B14F-4D97-AF65-F5344CB8AC3E}">
        <p14:creationId xmlns:p14="http://schemas.microsoft.com/office/powerpoint/2010/main" val="1058532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1381</Words>
  <Application>Microsoft Office PowerPoint</Application>
  <PresentationFormat>On-screen Show (4:3)</PresentationFormat>
  <Paragraphs>111</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مادة الاحتمالات المتقدمة لطلبة كلية التربية الاساسية /قسم  الرياضيات /المرحلة الثانية  اعداد م.م اسراء عامر</vt:lpstr>
      <vt:lpstr>المتغيرات العشوائية</vt:lpstr>
      <vt:lpstr>المتغيرات العشوائية المتقطعة</vt:lpstr>
      <vt:lpstr>التوزيع الاحتمالي للمتغير العشوائي المتقطع</vt:lpstr>
      <vt:lpstr>دالة الكتلة الاحتمالية للمتغير العشوائي المتقطع</vt:lpstr>
      <vt:lpstr>دالة التوزيع الاحتمالي التجميعية للمتغير العشوائي المتقطع</vt:lpstr>
      <vt:lpstr>PowerPoint Presentation</vt:lpstr>
      <vt:lpstr>المتغيرات العشوائية المستمرة</vt:lpstr>
      <vt:lpstr>التوزيع الاحتمالي للمتغير العشوائي المستمر</vt:lpstr>
      <vt:lpstr>دالة الكثافة الاحتمالية للمتغير العشوائي المستمر</vt:lpstr>
      <vt:lpstr>دالة التوزيع الاحتمالية التجميعية للمتغير العشوائي المستمر </vt:lpstr>
      <vt:lpstr>التوقع الرياضي</vt:lpstr>
      <vt:lpstr>PowerPoint Presentation</vt:lpstr>
      <vt:lpstr>PowerPoint Presentation</vt:lpstr>
      <vt:lpstr>PowerPoint Presentation</vt:lpstr>
      <vt:lpstr>PowerPoint Presentation</vt:lpstr>
      <vt:lpstr>PowerPoint Presentation</vt:lpstr>
      <vt:lpstr>خواص التوقع الرياضي </vt:lpstr>
      <vt:lpstr>التباين والانحراف المعياري</vt:lpstr>
      <vt:lpstr>PowerPoint Presentation</vt:lpstr>
      <vt:lpstr>PowerPoint Presentation</vt:lpstr>
      <vt:lpstr>خواص التباين</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المتغيرات العشوائية</dc:title>
  <dc:creator>ghazwan</dc:creator>
  <cp:lastModifiedBy>Maher</cp:lastModifiedBy>
  <cp:revision>46</cp:revision>
  <dcterms:created xsi:type="dcterms:W3CDTF">2006-08-16T00:00:00Z</dcterms:created>
  <dcterms:modified xsi:type="dcterms:W3CDTF">2020-01-06T18:42:22Z</dcterms:modified>
</cp:coreProperties>
</file>